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3/28/2022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3/28/2022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3/28/2022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3/28/2022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javatpoint.com/" TargetMode="External"/><Relationship Id="rId7" Type="http://schemas.openxmlformats.org/officeDocument/2006/relationships/image" Target="../media/image2.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hyperlink" Target="http://www.spring.io/" TargetMode="External"/><Relationship Id="rId5" Type="http://schemas.openxmlformats.org/officeDocument/2006/relationships/hyperlink" Target="http://www.stackoverflow.com/" TargetMode="External"/><Relationship Id="rId4" Type="http://schemas.openxmlformats.org/officeDocument/2006/relationships/hyperlink" Target="http://www.youtube.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80ECE8-963A-486D-86A6-9E1A9EC90059}"/>
              </a:ext>
            </a:extLst>
          </p:cNvPr>
          <p:cNvSpPr>
            <a:spLocks noGrp="1"/>
          </p:cNvSpPr>
          <p:nvPr>
            <p:ph type="title"/>
          </p:nvPr>
        </p:nvSpPr>
        <p:spPr>
          <a:xfrm>
            <a:off x="2231135" y="319232"/>
            <a:ext cx="7729728" cy="1558775"/>
          </a:xfrm>
        </p:spPr>
        <p:txBody>
          <a:bodyPr>
            <a:noAutofit/>
          </a:bodyPr>
          <a:lstStyle/>
          <a:p>
            <a:r>
              <a:rPr lang="en-IN" sz="4400" b="1" dirty="0">
                <a:solidFill>
                  <a:schemeClr val="accent3">
                    <a:lumMod val="50000"/>
                  </a:schemeClr>
                </a:solidFill>
                <a:latin typeface="Times New Roman" panose="02020603050405020304" pitchFamily="18" charset="0"/>
                <a:cs typeface="Times New Roman" panose="02020603050405020304" pitchFamily="18" charset="0"/>
              </a:rPr>
              <a:t>Employee Payroll Management</a:t>
            </a:r>
            <a:endParaRPr lang="en-IN" sz="4400" dirty="0"/>
          </a:p>
        </p:txBody>
      </p:sp>
      <p:sp>
        <p:nvSpPr>
          <p:cNvPr id="5" name="Content Placeholder 4">
            <a:extLst>
              <a:ext uri="{FF2B5EF4-FFF2-40B4-BE49-F238E27FC236}">
                <a16:creationId xmlns:a16="http://schemas.microsoft.com/office/drawing/2014/main" id="{17E9A52C-7817-4105-ADBE-8B5B3D61649A}"/>
              </a:ext>
            </a:extLst>
          </p:cNvPr>
          <p:cNvSpPr>
            <a:spLocks noGrp="1"/>
          </p:cNvSpPr>
          <p:nvPr>
            <p:ph idx="1"/>
          </p:nvPr>
        </p:nvSpPr>
        <p:spPr>
          <a:xfrm>
            <a:off x="5768787" y="1878008"/>
            <a:ext cx="5859511" cy="4791733"/>
          </a:xfrm>
        </p:spPr>
        <p:txBody>
          <a:bodyPr/>
          <a:lstStyle/>
          <a:p>
            <a:pPr algn="ctr"/>
            <a:r>
              <a:rPr lang="en-IN" b="1" dirty="0"/>
              <a:t>Group -2</a:t>
            </a:r>
          </a:p>
          <a:p>
            <a:pPr algn="just"/>
            <a:r>
              <a:rPr lang="en-IN" sz="1800" cap="none" dirty="0"/>
              <a:t>Ashwini D S                                                       2486796</a:t>
            </a:r>
          </a:p>
          <a:p>
            <a:pPr algn="just"/>
            <a:r>
              <a:rPr lang="en-IN" sz="1800" cap="none" dirty="0"/>
              <a:t>Aniket Suresh Dhumal                                        2485061</a:t>
            </a:r>
          </a:p>
          <a:p>
            <a:pPr algn="just"/>
            <a:r>
              <a:rPr lang="en-IN" sz="1800" cap="none" dirty="0"/>
              <a:t> Aniket </a:t>
            </a:r>
            <a:r>
              <a:rPr lang="en-IN" sz="1800" cap="none" dirty="0" err="1"/>
              <a:t>Laxmanrao</a:t>
            </a:r>
            <a:r>
              <a:rPr lang="en-IN" sz="1800" cap="none" dirty="0"/>
              <a:t> Jadhav                                   2484879</a:t>
            </a:r>
          </a:p>
          <a:p>
            <a:pPr algn="just"/>
            <a:r>
              <a:rPr lang="en-IN" sz="1800" cap="none" dirty="0"/>
              <a:t>Anil Kumar Verma                                              2484729</a:t>
            </a:r>
          </a:p>
          <a:p>
            <a:pPr algn="just"/>
            <a:r>
              <a:rPr lang="en-IN" sz="1800" cap="none" dirty="0"/>
              <a:t>Anusha K M                                                      2484712                    </a:t>
            </a:r>
          </a:p>
          <a:p>
            <a:pPr algn="just"/>
            <a:r>
              <a:rPr lang="en-IN" sz="1800" cap="none" dirty="0"/>
              <a:t>Apoorva B R                                                     2485174</a:t>
            </a:r>
          </a:p>
          <a:p>
            <a:pPr algn="just"/>
            <a:r>
              <a:rPr lang="en-IN" sz="1800" cap="none" dirty="0" err="1"/>
              <a:t>Andalam</a:t>
            </a:r>
            <a:r>
              <a:rPr lang="en-IN" sz="1800" cap="none" dirty="0"/>
              <a:t> </a:t>
            </a:r>
            <a:r>
              <a:rPr lang="en-IN" sz="1800" cap="none" dirty="0" err="1"/>
              <a:t>Maddiletaiah</a:t>
            </a:r>
            <a:r>
              <a:rPr lang="en-IN" sz="1800" cap="none" dirty="0"/>
              <a:t> Srinivasa </a:t>
            </a:r>
            <a:r>
              <a:rPr lang="en-IN" sz="1800" cap="none" dirty="0" err="1"/>
              <a:t>Sreekant</a:t>
            </a:r>
            <a:r>
              <a:rPr lang="en-IN" sz="1800" cap="none" dirty="0"/>
              <a:t>             2486693                                  </a:t>
            </a:r>
          </a:p>
          <a:p>
            <a:pPr algn="just"/>
            <a:r>
              <a:rPr lang="en-IN" sz="1800" cap="none" dirty="0" err="1"/>
              <a:t>Asadi</a:t>
            </a:r>
            <a:r>
              <a:rPr lang="en-IN" sz="1800" cap="none" dirty="0"/>
              <a:t> Bharadwaj                                                2485071</a:t>
            </a:r>
          </a:p>
          <a:p>
            <a:pPr algn="just"/>
            <a:r>
              <a:rPr lang="en-IN" sz="1800" cap="none" dirty="0" err="1"/>
              <a:t>Balaraju</a:t>
            </a:r>
            <a:r>
              <a:rPr lang="en-IN" sz="1800" cap="none" dirty="0"/>
              <a:t> </a:t>
            </a:r>
            <a:r>
              <a:rPr lang="en-IN" sz="1800" cap="none" dirty="0" err="1"/>
              <a:t>Damodar</a:t>
            </a:r>
            <a:r>
              <a:rPr lang="en-IN" sz="1800" cap="none" dirty="0"/>
              <a:t> Raju                                      2484894</a:t>
            </a:r>
          </a:p>
          <a:p>
            <a:pPr algn="just"/>
            <a:r>
              <a:rPr lang="en-IN" sz="1800" cap="none" dirty="0" err="1"/>
              <a:t>Basireddy</a:t>
            </a:r>
            <a:r>
              <a:rPr lang="en-IN" sz="1800" cap="none" dirty="0"/>
              <a:t> Gari Mohan Reddy                             2483226</a:t>
            </a:r>
          </a:p>
          <a:p>
            <a:pPr algn="just"/>
            <a:r>
              <a:rPr lang="en-IN" sz="1800" cap="none" dirty="0" err="1"/>
              <a:t>Arvapalli</a:t>
            </a:r>
            <a:r>
              <a:rPr lang="en-IN" sz="1800" cap="none" dirty="0"/>
              <a:t> </a:t>
            </a:r>
            <a:r>
              <a:rPr lang="en-IN" sz="1800" cap="none" dirty="0" err="1"/>
              <a:t>Manivarma</a:t>
            </a:r>
            <a:r>
              <a:rPr lang="en-IN" sz="1800" cap="none" dirty="0"/>
              <a:t>                                          2485995</a:t>
            </a:r>
          </a:p>
          <a:p>
            <a:endParaRPr lang="en-IN" dirty="0"/>
          </a:p>
        </p:txBody>
      </p:sp>
      <p:pic>
        <p:nvPicPr>
          <p:cNvPr id="6" name="Picture 5">
            <a:extLst>
              <a:ext uri="{FF2B5EF4-FFF2-40B4-BE49-F238E27FC236}">
                <a16:creationId xmlns:a16="http://schemas.microsoft.com/office/drawing/2014/main" id="{350D9FC5-F9E2-441C-B052-C394A092ECCF}"/>
              </a:ext>
            </a:extLst>
          </p:cNvPr>
          <p:cNvPicPr>
            <a:picLocks noChangeAspect="1"/>
          </p:cNvPicPr>
          <p:nvPr/>
        </p:nvPicPr>
        <p:blipFill>
          <a:blip r:embed="rId2"/>
          <a:stretch>
            <a:fillRect/>
          </a:stretch>
        </p:blipFill>
        <p:spPr>
          <a:xfrm>
            <a:off x="188260" y="2066129"/>
            <a:ext cx="5580528" cy="4791871"/>
          </a:xfrm>
          <a:prstGeom prst="rect">
            <a:avLst/>
          </a:prstGeom>
        </p:spPr>
      </p:pic>
    </p:spTree>
    <p:extLst>
      <p:ext uri="{BB962C8B-B14F-4D97-AF65-F5344CB8AC3E}">
        <p14:creationId xmlns:p14="http://schemas.microsoft.com/office/powerpoint/2010/main" val="115708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DDDB-00B7-492A-B4AC-DFCB4A1CF872}"/>
              </a:ext>
            </a:extLst>
          </p:cNvPr>
          <p:cNvSpPr>
            <a:spLocks noGrp="1"/>
          </p:cNvSpPr>
          <p:nvPr>
            <p:ph type="title"/>
          </p:nvPr>
        </p:nvSpPr>
        <p:spPr>
          <a:xfrm>
            <a:off x="2231135" y="278892"/>
            <a:ext cx="8378127" cy="1188720"/>
          </a:xfrm>
        </p:spPr>
        <p:txBody>
          <a:bodyPr>
            <a:normAutofit/>
          </a:bodyPr>
          <a:lstStyle/>
          <a:p>
            <a:r>
              <a:rPr lang="en-US" sz="4000" b="1" i="0" dirty="0">
                <a:latin typeface="Times New Roman" panose="02020603050405020304" pitchFamily="18" charset="0"/>
                <a:cs typeface="Times New Roman" panose="02020603050405020304" pitchFamily="18" charset="0"/>
              </a:rPr>
              <a:t>Output Screenshot</a:t>
            </a:r>
            <a:endParaRPr lang="en-IN" sz="4000" dirty="0"/>
          </a:p>
        </p:txBody>
      </p:sp>
      <p:pic>
        <p:nvPicPr>
          <p:cNvPr id="9" name="Content Placeholder 8">
            <a:extLst>
              <a:ext uri="{FF2B5EF4-FFF2-40B4-BE49-F238E27FC236}">
                <a16:creationId xmlns:a16="http://schemas.microsoft.com/office/drawing/2014/main" id="{48B253FB-B854-4ADB-A356-DC6182958E87}"/>
              </a:ext>
            </a:extLst>
          </p:cNvPr>
          <p:cNvPicPr>
            <a:picLocks noGrp="1" noChangeAspect="1"/>
          </p:cNvPicPr>
          <p:nvPr>
            <p:ph sz="half" idx="2"/>
          </p:nvPr>
        </p:nvPicPr>
        <p:blipFill>
          <a:blip r:embed="rId2"/>
          <a:stretch>
            <a:fillRect/>
          </a:stretch>
        </p:blipFill>
        <p:spPr>
          <a:xfrm>
            <a:off x="2796988" y="1653988"/>
            <a:ext cx="8606118" cy="4925120"/>
          </a:xfrm>
          <a:prstGeom prst="rect">
            <a:avLst/>
          </a:prstGeom>
        </p:spPr>
      </p:pic>
      <p:sp>
        <p:nvSpPr>
          <p:cNvPr id="8" name="Content Placeholder 7">
            <a:extLst>
              <a:ext uri="{FF2B5EF4-FFF2-40B4-BE49-F238E27FC236}">
                <a16:creationId xmlns:a16="http://schemas.microsoft.com/office/drawing/2014/main" id="{61338B76-D162-4F1B-9C94-68AEAC24EB59}"/>
              </a:ext>
            </a:extLst>
          </p:cNvPr>
          <p:cNvSpPr>
            <a:spLocks noGrp="1"/>
          </p:cNvSpPr>
          <p:nvPr>
            <p:ph sz="half" idx="1"/>
          </p:nvPr>
        </p:nvSpPr>
        <p:spPr>
          <a:xfrm>
            <a:off x="349621" y="1878009"/>
            <a:ext cx="2447367" cy="3101982"/>
          </a:xfrm>
        </p:spPr>
        <p:txBody>
          <a:bodyPr/>
          <a:lstStyle/>
          <a:p>
            <a:r>
              <a:rPr lang="en-US" sz="2000" b="1" dirty="0"/>
              <a:t>Homepage:</a:t>
            </a:r>
            <a:endParaRPr lang="en-IN" sz="2000" b="1" dirty="0"/>
          </a:p>
          <a:p>
            <a:endParaRPr lang="en-IN" dirty="0"/>
          </a:p>
        </p:txBody>
      </p:sp>
    </p:spTree>
    <p:extLst>
      <p:ext uri="{BB962C8B-B14F-4D97-AF65-F5344CB8AC3E}">
        <p14:creationId xmlns:p14="http://schemas.microsoft.com/office/powerpoint/2010/main" val="372050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DDDB-00B7-492A-B4AC-DFCB4A1CF872}"/>
              </a:ext>
            </a:extLst>
          </p:cNvPr>
          <p:cNvSpPr>
            <a:spLocks noGrp="1"/>
          </p:cNvSpPr>
          <p:nvPr>
            <p:ph type="title"/>
          </p:nvPr>
        </p:nvSpPr>
        <p:spPr>
          <a:xfrm>
            <a:off x="2231135" y="278892"/>
            <a:ext cx="8378127" cy="1188720"/>
          </a:xfrm>
        </p:spPr>
        <p:txBody>
          <a:bodyPr>
            <a:normAutofit/>
          </a:bodyPr>
          <a:lstStyle/>
          <a:p>
            <a:r>
              <a:rPr lang="en-US" sz="4000" b="1" i="0" dirty="0">
                <a:latin typeface="Times New Roman" panose="02020603050405020304" pitchFamily="18" charset="0"/>
                <a:cs typeface="Times New Roman" panose="02020603050405020304" pitchFamily="18" charset="0"/>
              </a:rPr>
              <a:t>Output Screenshot</a:t>
            </a:r>
            <a:endParaRPr lang="en-IN" sz="4000" dirty="0"/>
          </a:p>
        </p:txBody>
      </p:sp>
      <p:sp>
        <p:nvSpPr>
          <p:cNvPr id="8" name="Content Placeholder 7">
            <a:extLst>
              <a:ext uri="{FF2B5EF4-FFF2-40B4-BE49-F238E27FC236}">
                <a16:creationId xmlns:a16="http://schemas.microsoft.com/office/drawing/2014/main" id="{61338B76-D162-4F1B-9C94-68AEAC24EB59}"/>
              </a:ext>
            </a:extLst>
          </p:cNvPr>
          <p:cNvSpPr>
            <a:spLocks noGrp="1"/>
          </p:cNvSpPr>
          <p:nvPr>
            <p:ph sz="half" idx="1"/>
          </p:nvPr>
        </p:nvSpPr>
        <p:spPr>
          <a:xfrm>
            <a:off x="349621" y="1878009"/>
            <a:ext cx="2447367" cy="3101982"/>
          </a:xfrm>
        </p:spPr>
        <p:txBody>
          <a:bodyPr>
            <a:normAutofit/>
          </a:bodyPr>
          <a:lstStyle/>
          <a:p>
            <a:r>
              <a:rPr lang="en-US" sz="2000" b="1" i="0" dirty="0">
                <a:latin typeface="Times New Roman" panose="02020603050405020304" pitchFamily="18" charset="0"/>
                <a:cs typeface="Times New Roman" panose="02020603050405020304" pitchFamily="18" charset="0"/>
              </a:rPr>
              <a:t>Admin login:</a:t>
            </a:r>
            <a:endParaRPr lang="en-IN" sz="2000" dirty="0"/>
          </a:p>
        </p:txBody>
      </p:sp>
      <p:pic>
        <p:nvPicPr>
          <p:cNvPr id="5" name="Content Placeholder 4">
            <a:extLst>
              <a:ext uri="{FF2B5EF4-FFF2-40B4-BE49-F238E27FC236}">
                <a16:creationId xmlns:a16="http://schemas.microsoft.com/office/drawing/2014/main" id="{FEBE5582-B807-49DD-9CFC-2A5DC761F612}"/>
              </a:ext>
            </a:extLst>
          </p:cNvPr>
          <p:cNvPicPr>
            <a:picLocks noGrp="1" noChangeAspect="1"/>
          </p:cNvPicPr>
          <p:nvPr>
            <p:ph sz="half" idx="2"/>
          </p:nvPr>
        </p:nvPicPr>
        <p:blipFill>
          <a:blip r:embed="rId2"/>
          <a:stretch>
            <a:fillRect/>
          </a:stretch>
        </p:blipFill>
        <p:spPr>
          <a:xfrm>
            <a:off x="2225386" y="1653988"/>
            <a:ext cx="9029990" cy="4545949"/>
          </a:xfrm>
          <a:prstGeom prst="rect">
            <a:avLst/>
          </a:prstGeom>
        </p:spPr>
      </p:pic>
    </p:spTree>
    <p:extLst>
      <p:ext uri="{BB962C8B-B14F-4D97-AF65-F5344CB8AC3E}">
        <p14:creationId xmlns:p14="http://schemas.microsoft.com/office/powerpoint/2010/main" val="2482306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DDDB-00B7-492A-B4AC-DFCB4A1CF872}"/>
              </a:ext>
            </a:extLst>
          </p:cNvPr>
          <p:cNvSpPr>
            <a:spLocks noGrp="1"/>
          </p:cNvSpPr>
          <p:nvPr>
            <p:ph type="title"/>
          </p:nvPr>
        </p:nvSpPr>
        <p:spPr>
          <a:xfrm>
            <a:off x="2231135" y="278892"/>
            <a:ext cx="8378127" cy="1188720"/>
          </a:xfrm>
        </p:spPr>
        <p:txBody>
          <a:bodyPr>
            <a:normAutofit/>
          </a:bodyPr>
          <a:lstStyle/>
          <a:p>
            <a:r>
              <a:rPr lang="en-US" sz="4000" b="1" i="0" dirty="0">
                <a:latin typeface="Times New Roman" panose="02020603050405020304" pitchFamily="18" charset="0"/>
                <a:cs typeface="Times New Roman" panose="02020603050405020304" pitchFamily="18" charset="0"/>
              </a:rPr>
              <a:t>Output Screenshot</a:t>
            </a:r>
            <a:endParaRPr lang="en-IN" sz="4000" dirty="0"/>
          </a:p>
        </p:txBody>
      </p:sp>
      <p:sp>
        <p:nvSpPr>
          <p:cNvPr id="8" name="Content Placeholder 7">
            <a:extLst>
              <a:ext uri="{FF2B5EF4-FFF2-40B4-BE49-F238E27FC236}">
                <a16:creationId xmlns:a16="http://schemas.microsoft.com/office/drawing/2014/main" id="{61338B76-D162-4F1B-9C94-68AEAC24EB59}"/>
              </a:ext>
            </a:extLst>
          </p:cNvPr>
          <p:cNvSpPr>
            <a:spLocks noGrp="1"/>
          </p:cNvSpPr>
          <p:nvPr>
            <p:ph sz="half" idx="1"/>
          </p:nvPr>
        </p:nvSpPr>
        <p:spPr>
          <a:xfrm>
            <a:off x="161365" y="1878009"/>
            <a:ext cx="1949823" cy="3101982"/>
          </a:xfrm>
        </p:spPr>
        <p:txBody>
          <a:bodyPr>
            <a:normAutofit/>
          </a:bodyPr>
          <a:lstStyle/>
          <a:p>
            <a:r>
              <a:rPr lang="en-US" sz="2000" b="1" dirty="0">
                <a:latin typeface="Times New Roman" panose="02020603050405020304" pitchFamily="18" charset="0"/>
                <a:cs typeface="Times New Roman" panose="02020603050405020304" pitchFamily="18" charset="0"/>
              </a:rPr>
              <a:t>Employee</a:t>
            </a:r>
            <a:r>
              <a:rPr lang="en-US" sz="2000" b="1" i="0" dirty="0">
                <a:latin typeface="Times New Roman" panose="02020603050405020304" pitchFamily="18" charset="0"/>
                <a:cs typeface="Times New Roman" panose="02020603050405020304" pitchFamily="18" charset="0"/>
              </a:rPr>
              <a:t> login:</a:t>
            </a:r>
            <a:endParaRPr lang="en-IN" sz="2000" dirty="0"/>
          </a:p>
        </p:txBody>
      </p:sp>
      <p:pic>
        <p:nvPicPr>
          <p:cNvPr id="7" name="Content Placeholder 6">
            <a:extLst>
              <a:ext uri="{FF2B5EF4-FFF2-40B4-BE49-F238E27FC236}">
                <a16:creationId xmlns:a16="http://schemas.microsoft.com/office/drawing/2014/main" id="{4037ECCA-8CF6-4CBD-A2B0-C6A9AA981EE0}"/>
              </a:ext>
            </a:extLst>
          </p:cNvPr>
          <p:cNvPicPr>
            <a:picLocks noGrp="1" noChangeAspect="1"/>
          </p:cNvPicPr>
          <p:nvPr>
            <p:ph sz="half" idx="2"/>
          </p:nvPr>
        </p:nvPicPr>
        <p:blipFill>
          <a:blip r:embed="rId2"/>
          <a:stretch>
            <a:fillRect/>
          </a:stretch>
        </p:blipFill>
        <p:spPr>
          <a:xfrm>
            <a:off x="2230438" y="1693634"/>
            <a:ext cx="9612312" cy="4885473"/>
          </a:xfrm>
          <a:prstGeom prst="rect">
            <a:avLst/>
          </a:prstGeom>
        </p:spPr>
      </p:pic>
    </p:spTree>
    <p:extLst>
      <p:ext uri="{BB962C8B-B14F-4D97-AF65-F5344CB8AC3E}">
        <p14:creationId xmlns:p14="http://schemas.microsoft.com/office/powerpoint/2010/main" val="1833605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DDDB-00B7-492A-B4AC-DFCB4A1CF872}"/>
              </a:ext>
            </a:extLst>
          </p:cNvPr>
          <p:cNvSpPr>
            <a:spLocks noGrp="1"/>
          </p:cNvSpPr>
          <p:nvPr>
            <p:ph type="title"/>
          </p:nvPr>
        </p:nvSpPr>
        <p:spPr>
          <a:xfrm>
            <a:off x="2231135" y="278892"/>
            <a:ext cx="8378127" cy="1188720"/>
          </a:xfrm>
        </p:spPr>
        <p:txBody>
          <a:bodyPr>
            <a:normAutofit/>
          </a:bodyPr>
          <a:lstStyle/>
          <a:p>
            <a:r>
              <a:rPr lang="en-US" sz="4000" b="1" i="0" dirty="0">
                <a:latin typeface="Times New Roman" panose="02020603050405020304" pitchFamily="18" charset="0"/>
                <a:cs typeface="Times New Roman" panose="02020603050405020304" pitchFamily="18" charset="0"/>
              </a:rPr>
              <a:t>Output Screenshot</a:t>
            </a:r>
            <a:endParaRPr lang="en-IN" sz="4000" dirty="0"/>
          </a:p>
        </p:txBody>
      </p:sp>
      <p:sp>
        <p:nvSpPr>
          <p:cNvPr id="8" name="Content Placeholder 7">
            <a:extLst>
              <a:ext uri="{FF2B5EF4-FFF2-40B4-BE49-F238E27FC236}">
                <a16:creationId xmlns:a16="http://schemas.microsoft.com/office/drawing/2014/main" id="{61338B76-D162-4F1B-9C94-68AEAC24EB59}"/>
              </a:ext>
            </a:extLst>
          </p:cNvPr>
          <p:cNvSpPr>
            <a:spLocks noGrp="1"/>
          </p:cNvSpPr>
          <p:nvPr>
            <p:ph sz="half" idx="1"/>
          </p:nvPr>
        </p:nvSpPr>
        <p:spPr>
          <a:xfrm>
            <a:off x="161365" y="1878009"/>
            <a:ext cx="1949823" cy="3101982"/>
          </a:xfrm>
        </p:spPr>
        <p:txBody>
          <a:bodyPr>
            <a:normAutofit/>
          </a:bodyPr>
          <a:lstStyle/>
          <a:p>
            <a:r>
              <a:rPr lang="en-US" sz="2000" b="1" dirty="0">
                <a:latin typeface="Times New Roman" panose="02020603050405020304" pitchFamily="18" charset="0"/>
                <a:cs typeface="Times New Roman" panose="02020603050405020304" pitchFamily="18" charset="0"/>
              </a:rPr>
              <a:t>Employee</a:t>
            </a:r>
            <a:r>
              <a:rPr lang="en-US" sz="2000" b="1" i="0" dirty="0">
                <a:latin typeface="Times New Roman" panose="02020603050405020304" pitchFamily="18" charset="0"/>
                <a:cs typeface="Times New Roman" panose="02020603050405020304" pitchFamily="18" charset="0"/>
              </a:rPr>
              <a:t> list:</a:t>
            </a:r>
            <a:endParaRPr lang="en-IN" sz="2000" dirty="0"/>
          </a:p>
        </p:txBody>
      </p:sp>
      <p:pic>
        <p:nvPicPr>
          <p:cNvPr id="5" name="Content Placeholder 4">
            <a:extLst>
              <a:ext uri="{FF2B5EF4-FFF2-40B4-BE49-F238E27FC236}">
                <a16:creationId xmlns:a16="http://schemas.microsoft.com/office/drawing/2014/main" id="{C82DE312-A2C7-442C-8B55-17837850C1D4}"/>
              </a:ext>
            </a:extLst>
          </p:cNvPr>
          <p:cNvPicPr>
            <a:picLocks noGrp="1" noChangeAspect="1"/>
          </p:cNvPicPr>
          <p:nvPr>
            <p:ph sz="half" idx="2"/>
          </p:nvPr>
        </p:nvPicPr>
        <p:blipFill>
          <a:blip r:embed="rId2"/>
          <a:stretch>
            <a:fillRect/>
          </a:stretch>
        </p:blipFill>
        <p:spPr>
          <a:xfrm>
            <a:off x="2111375" y="1719944"/>
            <a:ext cx="9586913" cy="4832574"/>
          </a:xfrm>
          <a:prstGeom prst="rect">
            <a:avLst/>
          </a:prstGeom>
        </p:spPr>
      </p:pic>
    </p:spTree>
    <p:extLst>
      <p:ext uri="{BB962C8B-B14F-4D97-AF65-F5344CB8AC3E}">
        <p14:creationId xmlns:p14="http://schemas.microsoft.com/office/powerpoint/2010/main" val="3217705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DDDB-00B7-492A-B4AC-DFCB4A1CF872}"/>
              </a:ext>
            </a:extLst>
          </p:cNvPr>
          <p:cNvSpPr>
            <a:spLocks noGrp="1"/>
          </p:cNvSpPr>
          <p:nvPr>
            <p:ph type="title"/>
          </p:nvPr>
        </p:nvSpPr>
        <p:spPr>
          <a:xfrm>
            <a:off x="2231135" y="278892"/>
            <a:ext cx="8378127" cy="1188720"/>
          </a:xfrm>
        </p:spPr>
        <p:txBody>
          <a:bodyPr>
            <a:normAutofit/>
          </a:bodyPr>
          <a:lstStyle/>
          <a:p>
            <a:r>
              <a:rPr lang="en-US" sz="4000" b="1" i="0" dirty="0">
                <a:latin typeface="Times New Roman" panose="02020603050405020304" pitchFamily="18" charset="0"/>
                <a:cs typeface="Times New Roman" panose="02020603050405020304" pitchFamily="18" charset="0"/>
              </a:rPr>
              <a:t>Output Screenshot</a:t>
            </a:r>
            <a:endParaRPr lang="en-IN" sz="4000" dirty="0"/>
          </a:p>
        </p:txBody>
      </p:sp>
      <p:sp>
        <p:nvSpPr>
          <p:cNvPr id="8" name="Content Placeholder 7">
            <a:extLst>
              <a:ext uri="{FF2B5EF4-FFF2-40B4-BE49-F238E27FC236}">
                <a16:creationId xmlns:a16="http://schemas.microsoft.com/office/drawing/2014/main" id="{61338B76-D162-4F1B-9C94-68AEAC24EB59}"/>
              </a:ext>
            </a:extLst>
          </p:cNvPr>
          <p:cNvSpPr>
            <a:spLocks noGrp="1"/>
          </p:cNvSpPr>
          <p:nvPr>
            <p:ph sz="half" idx="1"/>
          </p:nvPr>
        </p:nvSpPr>
        <p:spPr>
          <a:xfrm>
            <a:off x="161365" y="1878009"/>
            <a:ext cx="1949823" cy="3101982"/>
          </a:xfrm>
        </p:spPr>
        <p:txBody>
          <a:bodyPr>
            <a:normAutofit/>
          </a:bodyPr>
          <a:lstStyle/>
          <a:p>
            <a:r>
              <a:rPr lang="en-US" sz="2000" b="1" dirty="0">
                <a:latin typeface="Times New Roman" panose="02020603050405020304" pitchFamily="18" charset="0"/>
                <a:cs typeface="Times New Roman" panose="02020603050405020304" pitchFamily="18" charset="0"/>
              </a:rPr>
              <a:t>Employee</a:t>
            </a:r>
            <a:r>
              <a:rPr lang="en-US" sz="2000" b="1" i="0" dirty="0">
                <a:latin typeface="Times New Roman" panose="02020603050405020304" pitchFamily="18" charset="0"/>
                <a:cs typeface="Times New Roman" panose="02020603050405020304" pitchFamily="18" charset="0"/>
              </a:rPr>
              <a:t> Attendance List:</a:t>
            </a:r>
            <a:endParaRPr lang="en-IN" sz="2000" dirty="0"/>
          </a:p>
        </p:txBody>
      </p:sp>
      <p:pic>
        <p:nvPicPr>
          <p:cNvPr id="6" name="Content Placeholder 5">
            <a:extLst>
              <a:ext uri="{FF2B5EF4-FFF2-40B4-BE49-F238E27FC236}">
                <a16:creationId xmlns:a16="http://schemas.microsoft.com/office/drawing/2014/main" id="{E042F94A-DA5D-46FE-9CF3-E2105CE88ADD}"/>
              </a:ext>
            </a:extLst>
          </p:cNvPr>
          <p:cNvPicPr>
            <a:picLocks noGrp="1" noChangeAspect="1"/>
          </p:cNvPicPr>
          <p:nvPr>
            <p:ph sz="half" idx="2"/>
          </p:nvPr>
        </p:nvPicPr>
        <p:blipFill>
          <a:blip r:embed="rId2"/>
          <a:stretch>
            <a:fillRect/>
          </a:stretch>
        </p:blipFill>
        <p:spPr>
          <a:xfrm>
            <a:off x="2111375" y="1752261"/>
            <a:ext cx="9721850" cy="4540927"/>
          </a:xfrm>
          <a:prstGeom prst="rect">
            <a:avLst/>
          </a:prstGeom>
        </p:spPr>
      </p:pic>
    </p:spTree>
    <p:extLst>
      <p:ext uri="{BB962C8B-B14F-4D97-AF65-F5344CB8AC3E}">
        <p14:creationId xmlns:p14="http://schemas.microsoft.com/office/powerpoint/2010/main" val="112698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DDDB-00B7-492A-B4AC-DFCB4A1CF872}"/>
              </a:ext>
            </a:extLst>
          </p:cNvPr>
          <p:cNvSpPr>
            <a:spLocks noGrp="1"/>
          </p:cNvSpPr>
          <p:nvPr>
            <p:ph type="title"/>
          </p:nvPr>
        </p:nvSpPr>
        <p:spPr>
          <a:xfrm>
            <a:off x="2231135" y="278892"/>
            <a:ext cx="8378127" cy="1188720"/>
          </a:xfrm>
        </p:spPr>
        <p:txBody>
          <a:bodyPr>
            <a:normAutofit/>
          </a:bodyPr>
          <a:lstStyle/>
          <a:p>
            <a:r>
              <a:rPr lang="en-US" sz="4000" b="1" i="0" dirty="0">
                <a:latin typeface="Times New Roman" panose="02020603050405020304" pitchFamily="18" charset="0"/>
                <a:cs typeface="Times New Roman" panose="02020603050405020304" pitchFamily="18" charset="0"/>
              </a:rPr>
              <a:t>Output Screenshot</a:t>
            </a:r>
            <a:endParaRPr lang="en-IN" sz="4000" dirty="0"/>
          </a:p>
        </p:txBody>
      </p:sp>
      <p:sp>
        <p:nvSpPr>
          <p:cNvPr id="8" name="Content Placeholder 7">
            <a:extLst>
              <a:ext uri="{FF2B5EF4-FFF2-40B4-BE49-F238E27FC236}">
                <a16:creationId xmlns:a16="http://schemas.microsoft.com/office/drawing/2014/main" id="{61338B76-D162-4F1B-9C94-68AEAC24EB59}"/>
              </a:ext>
            </a:extLst>
          </p:cNvPr>
          <p:cNvSpPr>
            <a:spLocks noGrp="1"/>
          </p:cNvSpPr>
          <p:nvPr>
            <p:ph sz="half" idx="1"/>
          </p:nvPr>
        </p:nvSpPr>
        <p:spPr>
          <a:xfrm>
            <a:off x="161365" y="1878009"/>
            <a:ext cx="1949823" cy="3101982"/>
          </a:xfrm>
        </p:spPr>
        <p:txBody>
          <a:bodyPr>
            <a:normAutofit/>
          </a:bodyPr>
          <a:lstStyle/>
          <a:p>
            <a:r>
              <a:rPr lang="en-US" sz="2000" b="1" dirty="0">
                <a:latin typeface="Times New Roman" panose="02020603050405020304" pitchFamily="18" charset="0"/>
                <a:cs typeface="Times New Roman" panose="02020603050405020304" pitchFamily="18" charset="0"/>
              </a:rPr>
              <a:t>Employee</a:t>
            </a:r>
            <a:r>
              <a:rPr lang="en-US" sz="2000" b="1" i="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Profile and </a:t>
            </a:r>
            <a:r>
              <a:rPr lang="en-US" sz="2000" b="1" dirty="0" err="1">
                <a:latin typeface="Times New Roman" panose="02020603050405020304" pitchFamily="18" charset="0"/>
                <a:cs typeface="Times New Roman" panose="02020603050405020304" pitchFamily="18" charset="0"/>
              </a:rPr>
              <a:t>Payslip</a:t>
            </a:r>
            <a:r>
              <a:rPr lang="en-US" sz="2000" b="1" i="0" dirty="0">
                <a:latin typeface="Times New Roman" panose="02020603050405020304" pitchFamily="18" charset="0"/>
                <a:cs typeface="Times New Roman" panose="02020603050405020304" pitchFamily="18" charset="0"/>
              </a:rPr>
              <a:t>:</a:t>
            </a:r>
            <a:endParaRPr lang="en-IN" sz="2000" dirty="0"/>
          </a:p>
        </p:txBody>
      </p:sp>
      <p:pic>
        <p:nvPicPr>
          <p:cNvPr id="5" name="Content Placeholder 4">
            <a:extLst>
              <a:ext uri="{FF2B5EF4-FFF2-40B4-BE49-F238E27FC236}">
                <a16:creationId xmlns:a16="http://schemas.microsoft.com/office/drawing/2014/main" id="{44892AC6-54B7-4E46-92F2-2842E5929D30}"/>
              </a:ext>
            </a:extLst>
          </p:cNvPr>
          <p:cNvPicPr>
            <a:picLocks noGrp="1" noChangeAspect="1"/>
          </p:cNvPicPr>
          <p:nvPr>
            <p:ph sz="half" idx="2"/>
          </p:nvPr>
        </p:nvPicPr>
        <p:blipFill>
          <a:blip r:embed="rId2"/>
          <a:stretch>
            <a:fillRect/>
          </a:stretch>
        </p:blipFill>
        <p:spPr>
          <a:xfrm>
            <a:off x="2111375" y="1728125"/>
            <a:ext cx="9736138" cy="4589200"/>
          </a:xfrm>
          <a:prstGeom prst="rect">
            <a:avLst/>
          </a:prstGeom>
        </p:spPr>
      </p:pic>
    </p:spTree>
    <p:extLst>
      <p:ext uri="{BB962C8B-B14F-4D97-AF65-F5344CB8AC3E}">
        <p14:creationId xmlns:p14="http://schemas.microsoft.com/office/powerpoint/2010/main" val="751297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DDDB-00B7-492A-B4AC-DFCB4A1CF872}"/>
              </a:ext>
            </a:extLst>
          </p:cNvPr>
          <p:cNvSpPr>
            <a:spLocks noGrp="1"/>
          </p:cNvSpPr>
          <p:nvPr>
            <p:ph type="title"/>
          </p:nvPr>
        </p:nvSpPr>
        <p:spPr>
          <a:xfrm>
            <a:off x="2231135" y="278892"/>
            <a:ext cx="8378127" cy="1188720"/>
          </a:xfrm>
        </p:spPr>
        <p:txBody>
          <a:bodyPr>
            <a:normAutofit/>
          </a:bodyPr>
          <a:lstStyle/>
          <a:p>
            <a:r>
              <a:rPr lang="en-US" sz="4000" b="1" i="0" dirty="0">
                <a:latin typeface="Times New Roman" panose="02020603050405020304" pitchFamily="18" charset="0"/>
                <a:cs typeface="Times New Roman" panose="02020603050405020304" pitchFamily="18" charset="0"/>
              </a:rPr>
              <a:t>Output Screenshot</a:t>
            </a:r>
            <a:endParaRPr lang="en-IN" sz="4000" dirty="0"/>
          </a:p>
        </p:txBody>
      </p:sp>
      <p:sp>
        <p:nvSpPr>
          <p:cNvPr id="8" name="Content Placeholder 7">
            <a:extLst>
              <a:ext uri="{FF2B5EF4-FFF2-40B4-BE49-F238E27FC236}">
                <a16:creationId xmlns:a16="http://schemas.microsoft.com/office/drawing/2014/main" id="{61338B76-D162-4F1B-9C94-68AEAC24EB59}"/>
              </a:ext>
            </a:extLst>
          </p:cNvPr>
          <p:cNvSpPr>
            <a:spLocks noGrp="1"/>
          </p:cNvSpPr>
          <p:nvPr>
            <p:ph sz="half" idx="1"/>
          </p:nvPr>
        </p:nvSpPr>
        <p:spPr>
          <a:xfrm>
            <a:off x="161365" y="1878009"/>
            <a:ext cx="1949823" cy="3101982"/>
          </a:xfrm>
        </p:spPr>
        <p:txBody>
          <a:bodyPr>
            <a:normAutofit/>
          </a:bodyPr>
          <a:lstStyle/>
          <a:p>
            <a:r>
              <a:rPr lang="en-US" sz="2000" b="1" i="0" dirty="0">
                <a:latin typeface="Times New Roman" panose="02020603050405020304" pitchFamily="18" charset="0"/>
                <a:cs typeface="Times New Roman" panose="02020603050405020304" pitchFamily="18" charset="0"/>
              </a:rPr>
              <a:t>Timesheet List:</a:t>
            </a:r>
            <a:endParaRPr lang="en-IN" sz="2000" dirty="0"/>
          </a:p>
        </p:txBody>
      </p:sp>
      <p:pic>
        <p:nvPicPr>
          <p:cNvPr id="6" name="Content Placeholder 5">
            <a:extLst>
              <a:ext uri="{FF2B5EF4-FFF2-40B4-BE49-F238E27FC236}">
                <a16:creationId xmlns:a16="http://schemas.microsoft.com/office/drawing/2014/main" id="{923CCD30-15A9-47E1-9D31-E138EFD1009F}"/>
              </a:ext>
            </a:extLst>
          </p:cNvPr>
          <p:cNvPicPr>
            <a:picLocks noGrp="1" noChangeAspect="1"/>
          </p:cNvPicPr>
          <p:nvPr>
            <p:ph sz="half" idx="2"/>
          </p:nvPr>
        </p:nvPicPr>
        <p:blipFill>
          <a:blip r:embed="rId2"/>
          <a:stretch>
            <a:fillRect/>
          </a:stretch>
        </p:blipFill>
        <p:spPr>
          <a:xfrm>
            <a:off x="2161672" y="1803809"/>
            <a:ext cx="9406943" cy="4487045"/>
          </a:xfrm>
          <a:prstGeom prst="rect">
            <a:avLst/>
          </a:prstGeom>
        </p:spPr>
      </p:pic>
    </p:spTree>
    <p:extLst>
      <p:ext uri="{BB962C8B-B14F-4D97-AF65-F5344CB8AC3E}">
        <p14:creationId xmlns:p14="http://schemas.microsoft.com/office/powerpoint/2010/main" val="99301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DDDB-00B7-492A-B4AC-DFCB4A1CF872}"/>
              </a:ext>
            </a:extLst>
          </p:cNvPr>
          <p:cNvSpPr>
            <a:spLocks noGrp="1"/>
          </p:cNvSpPr>
          <p:nvPr>
            <p:ph type="title"/>
          </p:nvPr>
        </p:nvSpPr>
        <p:spPr>
          <a:xfrm>
            <a:off x="2231135" y="278892"/>
            <a:ext cx="8378127" cy="1188720"/>
          </a:xfrm>
        </p:spPr>
        <p:txBody>
          <a:bodyPr>
            <a:normAutofit/>
          </a:bodyPr>
          <a:lstStyle/>
          <a:p>
            <a:r>
              <a:rPr lang="en-US" sz="4000" b="1" i="0" dirty="0">
                <a:latin typeface="Times New Roman" panose="02020603050405020304" pitchFamily="18" charset="0"/>
                <a:cs typeface="Times New Roman" panose="02020603050405020304" pitchFamily="18" charset="0"/>
              </a:rPr>
              <a:t>Output Screenshot</a:t>
            </a:r>
            <a:endParaRPr lang="en-IN" sz="4000" dirty="0"/>
          </a:p>
        </p:txBody>
      </p:sp>
      <p:sp>
        <p:nvSpPr>
          <p:cNvPr id="8" name="Content Placeholder 7">
            <a:extLst>
              <a:ext uri="{FF2B5EF4-FFF2-40B4-BE49-F238E27FC236}">
                <a16:creationId xmlns:a16="http://schemas.microsoft.com/office/drawing/2014/main" id="{61338B76-D162-4F1B-9C94-68AEAC24EB59}"/>
              </a:ext>
            </a:extLst>
          </p:cNvPr>
          <p:cNvSpPr>
            <a:spLocks noGrp="1"/>
          </p:cNvSpPr>
          <p:nvPr>
            <p:ph sz="half" idx="1"/>
          </p:nvPr>
        </p:nvSpPr>
        <p:spPr>
          <a:xfrm>
            <a:off x="161365" y="1878009"/>
            <a:ext cx="1949823" cy="3101982"/>
          </a:xfrm>
        </p:spPr>
        <p:txBody>
          <a:bodyPr>
            <a:normAutofit/>
          </a:bodyPr>
          <a:lstStyle/>
          <a:p>
            <a:r>
              <a:rPr lang="en-US" sz="2000" b="1" dirty="0">
                <a:latin typeface="Times New Roman" panose="02020603050405020304" pitchFamily="18" charset="0"/>
                <a:cs typeface="Times New Roman" panose="02020603050405020304" pitchFamily="18" charset="0"/>
              </a:rPr>
              <a:t>Leave </a:t>
            </a:r>
            <a:r>
              <a:rPr lang="en-US" sz="2000" b="1" i="0" dirty="0">
                <a:latin typeface="Times New Roman" panose="02020603050405020304" pitchFamily="18" charset="0"/>
                <a:cs typeface="Times New Roman" panose="02020603050405020304" pitchFamily="18" charset="0"/>
              </a:rPr>
              <a:t>List:</a:t>
            </a:r>
            <a:endParaRPr lang="en-IN" sz="2000" dirty="0"/>
          </a:p>
        </p:txBody>
      </p:sp>
      <p:pic>
        <p:nvPicPr>
          <p:cNvPr id="5" name="Content Placeholder 4">
            <a:extLst>
              <a:ext uri="{FF2B5EF4-FFF2-40B4-BE49-F238E27FC236}">
                <a16:creationId xmlns:a16="http://schemas.microsoft.com/office/drawing/2014/main" id="{F494AFA4-52EF-4865-BCE0-9A168834321F}"/>
              </a:ext>
            </a:extLst>
          </p:cNvPr>
          <p:cNvPicPr>
            <a:picLocks noGrp="1" noChangeAspect="1"/>
          </p:cNvPicPr>
          <p:nvPr>
            <p:ph sz="half" idx="2"/>
          </p:nvPr>
        </p:nvPicPr>
        <p:blipFill>
          <a:blip r:embed="rId2"/>
          <a:stretch>
            <a:fillRect/>
          </a:stretch>
        </p:blipFill>
        <p:spPr>
          <a:xfrm>
            <a:off x="1949824" y="1791109"/>
            <a:ext cx="9843247" cy="4487045"/>
          </a:xfrm>
          <a:prstGeom prst="rect">
            <a:avLst/>
          </a:prstGeom>
        </p:spPr>
      </p:pic>
    </p:spTree>
    <p:extLst>
      <p:ext uri="{BB962C8B-B14F-4D97-AF65-F5344CB8AC3E}">
        <p14:creationId xmlns:p14="http://schemas.microsoft.com/office/powerpoint/2010/main" val="3851229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A18FB2-B394-4129-876D-6F8B55155161}"/>
              </a:ext>
            </a:extLst>
          </p:cNvPr>
          <p:cNvSpPr>
            <a:spLocks noGrp="1"/>
          </p:cNvSpPr>
          <p:nvPr>
            <p:ph type="title"/>
          </p:nvPr>
        </p:nvSpPr>
        <p:spPr>
          <a:xfrm>
            <a:off x="2231136" y="373022"/>
            <a:ext cx="7729728" cy="1188720"/>
          </a:xfrm>
        </p:spPr>
        <p:txBody>
          <a:bodyPr>
            <a:noAutofit/>
          </a:bodyPr>
          <a:lstStyle/>
          <a:p>
            <a:r>
              <a:rPr lang="en-IN" sz="3600" b="1" i="0" dirty="0">
                <a:latin typeface="Times New Roman" panose="02020603050405020304" pitchFamily="18" charset="0"/>
                <a:cs typeface="Times New Roman" panose="02020603050405020304" pitchFamily="18" charset="0"/>
              </a:rPr>
              <a:t>Future scope and improvements</a:t>
            </a:r>
            <a:endParaRPr lang="en-IN" sz="3600" dirty="0"/>
          </a:p>
        </p:txBody>
      </p:sp>
      <p:sp>
        <p:nvSpPr>
          <p:cNvPr id="6" name="Content Placeholder 5">
            <a:extLst>
              <a:ext uri="{FF2B5EF4-FFF2-40B4-BE49-F238E27FC236}">
                <a16:creationId xmlns:a16="http://schemas.microsoft.com/office/drawing/2014/main" id="{E4C326DA-4B50-4650-B9D4-5B48B033FFF8}"/>
              </a:ext>
            </a:extLst>
          </p:cNvPr>
          <p:cNvSpPr>
            <a:spLocks noGrp="1"/>
          </p:cNvSpPr>
          <p:nvPr>
            <p:ph idx="1"/>
          </p:nvPr>
        </p:nvSpPr>
        <p:spPr>
          <a:xfrm>
            <a:off x="1304365" y="1909482"/>
            <a:ext cx="9735669" cy="4316506"/>
          </a:xfrm>
        </p:spPr>
        <p:txBody>
          <a:bodyPr/>
          <a:lstStyle/>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This Application works in Multiple PC’s installed on multiple Computers but sharing same database by which users of different department can use it sitting at different locations simultaneously. </a:t>
            </a:r>
          </a:p>
          <a:p>
            <a:pPr algn="just">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But in future we can make the Application where the database will be hosted in order to manage the all departments which will be located in different places and by keeping domain of  Application as Online.</a:t>
            </a:r>
          </a:p>
          <a:p>
            <a:pPr algn="just">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system can be developed in such a way that its existing features can be modified to better versions.  </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7419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A18FB2-B394-4129-876D-6F8B55155161}"/>
              </a:ext>
            </a:extLst>
          </p:cNvPr>
          <p:cNvSpPr>
            <a:spLocks noGrp="1"/>
          </p:cNvSpPr>
          <p:nvPr>
            <p:ph type="title"/>
          </p:nvPr>
        </p:nvSpPr>
        <p:spPr>
          <a:xfrm>
            <a:off x="2231136" y="373022"/>
            <a:ext cx="7729728" cy="1079260"/>
          </a:xfrm>
        </p:spPr>
        <p:txBody>
          <a:bodyPr>
            <a:noAutofit/>
          </a:bodyPr>
          <a:lstStyle/>
          <a:p>
            <a:r>
              <a:rPr lang="en-IN" sz="4000" b="1" i="0" dirty="0">
                <a:latin typeface="Times New Roman" panose="02020603050405020304" pitchFamily="18" charset="0"/>
                <a:cs typeface="Times New Roman" panose="02020603050405020304" pitchFamily="18" charset="0"/>
              </a:rPr>
              <a:t>Conclusion</a:t>
            </a:r>
            <a:endParaRPr lang="en-IN" sz="4000" dirty="0"/>
          </a:p>
        </p:txBody>
      </p:sp>
      <p:sp>
        <p:nvSpPr>
          <p:cNvPr id="6" name="Content Placeholder 5">
            <a:extLst>
              <a:ext uri="{FF2B5EF4-FFF2-40B4-BE49-F238E27FC236}">
                <a16:creationId xmlns:a16="http://schemas.microsoft.com/office/drawing/2014/main" id="{E4C326DA-4B50-4650-B9D4-5B48B033FFF8}"/>
              </a:ext>
            </a:extLst>
          </p:cNvPr>
          <p:cNvSpPr>
            <a:spLocks noGrp="1"/>
          </p:cNvSpPr>
          <p:nvPr>
            <p:ph idx="1"/>
          </p:nvPr>
        </p:nvSpPr>
        <p:spPr>
          <a:xfrm>
            <a:off x="672354" y="1667435"/>
            <a:ext cx="10892118" cy="3751730"/>
          </a:xfrm>
        </p:spPr>
        <p:txBody>
          <a:bodyPr/>
          <a:lstStyle/>
          <a:p>
            <a:pPr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project is built keeping in mind that it is to use by admin and the employees in an organization.</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It is built for use in small scale organization where the number of employees is limited. According to the requested requirement the admin can add, manipulate, update and delete all employee data in his organization. </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admin can add new Employee and delete them. The Admin can also add predefined pay grades for the employees. The required records can be easily viewed by the admin anytime time he wants in an instant. </a:t>
            </a: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payment of the employee is based on monthly basis. Numerous validations implemented would enable the admin to enter accurate data. The main objective of this framework is to save time, make the system cost effective and management records efficiently.</a:t>
            </a:r>
            <a:endParaRPr lang="en-IN" dirty="0"/>
          </a:p>
        </p:txBody>
      </p:sp>
      <p:pic>
        <p:nvPicPr>
          <p:cNvPr id="2" name="Picture 1">
            <a:extLst>
              <a:ext uri="{FF2B5EF4-FFF2-40B4-BE49-F238E27FC236}">
                <a16:creationId xmlns:a16="http://schemas.microsoft.com/office/drawing/2014/main" id="{DF26C859-62B7-4123-AD05-78C4C97CB13A}"/>
              </a:ext>
            </a:extLst>
          </p:cNvPr>
          <p:cNvPicPr>
            <a:picLocks noChangeAspect="1"/>
          </p:cNvPicPr>
          <p:nvPr/>
        </p:nvPicPr>
        <p:blipFill>
          <a:blip r:embed="rId2"/>
          <a:stretch>
            <a:fillRect/>
          </a:stretch>
        </p:blipFill>
        <p:spPr>
          <a:xfrm>
            <a:off x="8485094" y="4466653"/>
            <a:ext cx="3859307" cy="2567726"/>
          </a:xfrm>
          <a:prstGeom prst="rect">
            <a:avLst/>
          </a:prstGeom>
        </p:spPr>
      </p:pic>
    </p:spTree>
    <p:extLst>
      <p:ext uri="{BB962C8B-B14F-4D97-AF65-F5344CB8AC3E}">
        <p14:creationId xmlns:p14="http://schemas.microsoft.com/office/powerpoint/2010/main" val="380986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B0669C-D249-47D1-8031-63436A13C625}"/>
              </a:ext>
            </a:extLst>
          </p:cNvPr>
          <p:cNvSpPr>
            <a:spLocks noGrp="1"/>
          </p:cNvSpPr>
          <p:nvPr>
            <p:ph type="title"/>
          </p:nvPr>
        </p:nvSpPr>
        <p:spPr>
          <a:xfrm>
            <a:off x="2141489" y="346128"/>
            <a:ext cx="7729728" cy="1188720"/>
          </a:xfrm>
        </p:spPr>
        <p:txBody>
          <a:bodyPr>
            <a:normAutofit/>
          </a:bodyPr>
          <a:lstStyle/>
          <a:p>
            <a:r>
              <a:rPr lang="en-IN" sz="4000" b="1" i="0" dirty="0">
                <a:latin typeface="Times New Roman" panose="02020603050405020304" pitchFamily="18" charset="0"/>
                <a:cs typeface="Times New Roman" panose="02020603050405020304" pitchFamily="18" charset="0"/>
              </a:rPr>
              <a:t>Bibliography</a:t>
            </a:r>
            <a:endParaRPr lang="en-IN" sz="4000" dirty="0"/>
          </a:p>
        </p:txBody>
      </p:sp>
      <p:sp>
        <p:nvSpPr>
          <p:cNvPr id="5" name="Content Placeholder 4">
            <a:extLst>
              <a:ext uri="{FF2B5EF4-FFF2-40B4-BE49-F238E27FC236}">
                <a16:creationId xmlns:a16="http://schemas.microsoft.com/office/drawing/2014/main" id="{E63D613B-08C3-4A0E-AE3B-2379281934AB}"/>
              </a:ext>
            </a:extLst>
          </p:cNvPr>
          <p:cNvSpPr>
            <a:spLocks noGrp="1"/>
          </p:cNvSpPr>
          <p:nvPr>
            <p:ph idx="1"/>
          </p:nvPr>
        </p:nvSpPr>
        <p:spPr>
          <a:xfrm>
            <a:off x="281313" y="2127056"/>
            <a:ext cx="6496005" cy="4139273"/>
          </a:xfrm>
        </p:spPr>
        <p:txBody>
          <a:bodyPr/>
          <a:lstStyle/>
          <a:p>
            <a:pPr marL="0" indent="0">
              <a:buNone/>
            </a:pPr>
            <a:r>
              <a:rPr lang="en-IN" sz="4000" dirty="0">
                <a:solidFill>
                  <a:schemeClr val="accent2">
                    <a:lumMod val="7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www.google.com</a:t>
            </a:r>
            <a:endParaRPr lang="en-IN" sz="4000" dirty="0">
              <a:solidFill>
                <a:schemeClr val="accent2">
                  <a:lumMod val="75000"/>
                </a:schemeClr>
              </a:solidFill>
              <a:latin typeface="Times New Roman" panose="02020603050405020304" pitchFamily="18" charset="0"/>
              <a:cs typeface="Times New Roman" panose="02020603050405020304" pitchFamily="18" charset="0"/>
            </a:endParaRPr>
          </a:p>
          <a:p>
            <a:pPr marL="0" indent="0">
              <a:buNone/>
            </a:pPr>
            <a:r>
              <a:rPr lang="en-IN" sz="4000" dirty="0">
                <a:solidFill>
                  <a:schemeClr val="accent2">
                    <a:lumMod val="7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www.javatpoint.com</a:t>
            </a:r>
            <a:endParaRPr lang="en-IN" sz="4000" dirty="0">
              <a:solidFill>
                <a:schemeClr val="accent2">
                  <a:lumMod val="75000"/>
                </a:schemeClr>
              </a:solidFill>
              <a:latin typeface="Times New Roman" panose="02020603050405020304" pitchFamily="18" charset="0"/>
              <a:cs typeface="Times New Roman" panose="02020603050405020304" pitchFamily="18" charset="0"/>
            </a:endParaRPr>
          </a:p>
          <a:p>
            <a:pPr marL="0" indent="0">
              <a:buNone/>
            </a:pPr>
            <a:r>
              <a:rPr lang="en-IN" sz="4000" dirty="0">
                <a:solidFill>
                  <a:schemeClr val="accent2">
                    <a:lumMod val="7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www.youtube.com</a:t>
            </a:r>
            <a:endParaRPr lang="en-IN" sz="4000" dirty="0">
              <a:solidFill>
                <a:schemeClr val="accent2">
                  <a:lumMod val="75000"/>
                </a:schemeClr>
              </a:solidFill>
              <a:latin typeface="Times New Roman" panose="02020603050405020304" pitchFamily="18" charset="0"/>
              <a:cs typeface="Times New Roman" panose="02020603050405020304" pitchFamily="18" charset="0"/>
            </a:endParaRPr>
          </a:p>
          <a:p>
            <a:pPr marL="0" indent="0">
              <a:buNone/>
            </a:pPr>
            <a:r>
              <a:rPr lang="en-IN" sz="4000" dirty="0">
                <a:solidFill>
                  <a:schemeClr val="accent2">
                    <a:lumMod val="7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www.stackoverflow.com</a:t>
            </a:r>
            <a:endParaRPr lang="en-IN" sz="4000" dirty="0">
              <a:solidFill>
                <a:schemeClr val="accent2">
                  <a:lumMod val="75000"/>
                </a:schemeClr>
              </a:solidFill>
              <a:latin typeface="Times New Roman" panose="02020603050405020304" pitchFamily="18" charset="0"/>
              <a:cs typeface="Times New Roman" panose="02020603050405020304" pitchFamily="18" charset="0"/>
            </a:endParaRPr>
          </a:p>
          <a:p>
            <a:pPr marL="0" indent="0">
              <a:buNone/>
            </a:pPr>
            <a:r>
              <a:rPr lang="en-IN" sz="4000" dirty="0">
                <a:solidFill>
                  <a:schemeClr val="accent2">
                    <a:lumMod val="75000"/>
                  </a:schemeClr>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WWW.spring.io</a:t>
            </a:r>
            <a:endParaRPr lang="en-IN" sz="4000" dirty="0">
              <a:solidFill>
                <a:schemeClr val="accent2">
                  <a:lumMod val="75000"/>
                </a:schemeClr>
              </a:solidFill>
              <a:latin typeface="Times New Roman" panose="02020603050405020304" pitchFamily="18" charset="0"/>
              <a:cs typeface="Times New Roman" panose="02020603050405020304" pitchFamily="18" charset="0"/>
            </a:endParaRPr>
          </a:p>
          <a:p>
            <a:pPr marL="0" indent="0">
              <a:buNone/>
            </a:pPr>
            <a:endParaRPr lang="en-IN" sz="4000" dirty="0"/>
          </a:p>
          <a:p>
            <a:endParaRPr lang="en-IN" dirty="0"/>
          </a:p>
        </p:txBody>
      </p:sp>
      <p:pic>
        <p:nvPicPr>
          <p:cNvPr id="6" name="Picture 5">
            <a:extLst>
              <a:ext uri="{FF2B5EF4-FFF2-40B4-BE49-F238E27FC236}">
                <a16:creationId xmlns:a16="http://schemas.microsoft.com/office/drawing/2014/main" id="{4FFC6EBE-43C9-40A5-A5B2-7AC39BC43B9A}"/>
              </a:ext>
            </a:extLst>
          </p:cNvPr>
          <p:cNvPicPr>
            <a:picLocks noChangeAspect="1"/>
          </p:cNvPicPr>
          <p:nvPr/>
        </p:nvPicPr>
        <p:blipFill>
          <a:blip r:embed="rId7"/>
          <a:stretch>
            <a:fillRect/>
          </a:stretch>
        </p:blipFill>
        <p:spPr>
          <a:xfrm>
            <a:off x="5772356" y="1534848"/>
            <a:ext cx="6419644" cy="5323152"/>
          </a:xfrm>
          <a:prstGeom prst="rect">
            <a:avLst/>
          </a:prstGeom>
        </p:spPr>
      </p:pic>
    </p:spTree>
    <p:extLst>
      <p:ext uri="{BB962C8B-B14F-4D97-AF65-F5344CB8AC3E}">
        <p14:creationId xmlns:p14="http://schemas.microsoft.com/office/powerpoint/2010/main" val="147882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0F4E6A-1AFC-404C-8A31-ECE5D47E9338}"/>
              </a:ext>
            </a:extLst>
          </p:cNvPr>
          <p:cNvSpPr>
            <a:spLocks noGrp="1"/>
          </p:cNvSpPr>
          <p:nvPr>
            <p:ph type="title"/>
          </p:nvPr>
        </p:nvSpPr>
        <p:spPr>
          <a:xfrm>
            <a:off x="2231135" y="2834640"/>
            <a:ext cx="9212311" cy="1188720"/>
          </a:xfrm>
        </p:spPr>
        <p:txBody>
          <a:bodyPr>
            <a:noAutofit/>
          </a:bodyPr>
          <a:lstStyle/>
          <a:p>
            <a:r>
              <a:rPr lang="en-IN" sz="7200" dirty="0" err="1">
                <a:latin typeface="Times New Roman" panose="02020603050405020304" pitchFamily="18" charset="0"/>
                <a:cs typeface="Times New Roman" panose="02020603050405020304" pitchFamily="18" charset="0"/>
              </a:rPr>
              <a:t>ThanK</a:t>
            </a:r>
            <a:r>
              <a:rPr lang="en-IN" sz="7200" dirty="0">
                <a:latin typeface="Times New Roman" panose="02020603050405020304" pitchFamily="18" charset="0"/>
                <a:cs typeface="Times New Roman" panose="02020603050405020304" pitchFamily="18" charset="0"/>
              </a:rPr>
              <a:t>-YOU</a:t>
            </a:r>
          </a:p>
        </p:txBody>
      </p:sp>
    </p:spTree>
    <p:extLst>
      <p:ext uri="{BB962C8B-B14F-4D97-AF65-F5344CB8AC3E}">
        <p14:creationId xmlns:p14="http://schemas.microsoft.com/office/powerpoint/2010/main" val="67440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8725-60DE-4B4D-9EA9-5ADCA5A3F887}"/>
              </a:ext>
            </a:extLst>
          </p:cNvPr>
          <p:cNvSpPr>
            <a:spLocks noGrp="1"/>
          </p:cNvSpPr>
          <p:nvPr>
            <p:ph type="title"/>
          </p:nvPr>
        </p:nvSpPr>
        <p:spPr>
          <a:xfrm>
            <a:off x="2231136" y="139446"/>
            <a:ext cx="7729728" cy="1065813"/>
          </a:xfrm>
        </p:spPr>
        <p:txBody>
          <a:bodyPr>
            <a:normAutofit/>
          </a:bodyPr>
          <a:lstStyle/>
          <a:p>
            <a:r>
              <a:rPr lang="en-IN" sz="4000" b="1" dirty="0">
                <a:latin typeface="Times New Roman" panose="02020603050405020304" pitchFamily="18" charset="0"/>
                <a:cs typeface="Times New Roman" panose="02020603050405020304" pitchFamily="18" charset="0"/>
              </a:rPr>
              <a:t>Contents</a:t>
            </a:r>
            <a:endParaRPr lang="en-IN" sz="4000" dirty="0"/>
          </a:p>
        </p:txBody>
      </p:sp>
      <p:sp>
        <p:nvSpPr>
          <p:cNvPr id="3" name="Content Placeholder 2">
            <a:extLst>
              <a:ext uri="{FF2B5EF4-FFF2-40B4-BE49-F238E27FC236}">
                <a16:creationId xmlns:a16="http://schemas.microsoft.com/office/drawing/2014/main" id="{DCF6A9FE-09DD-4962-AF3B-99B3FF2B93D5}"/>
              </a:ext>
            </a:extLst>
          </p:cNvPr>
          <p:cNvSpPr>
            <a:spLocks noGrp="1"/>
          </p:cNvSpPr>
          <p:nvPr>
            <p:ph idx="1"/>
          </p:nvPr>
        </p:nvSpPr>
        <p:spPr>
          <a:xfrm>
            <a:off x="4848831" y="1401990"/>
            <a:ext cx="7343169" cy="5316564"/>
          </a:xfrm>
        </p:spPr>
        <p:txBody>
          <a:bodyPr>
            <a:normAutofit/>
          </a:bodyPr>
          <a:lstStyle/>
          <a:p>
            <a:pPr marL="342900" indent="-342900">
              <a:buFont typeface="+mj-lt"/>
              <a:buAutoNum type="arabicPeriod"/>
            </a:pPr>
            <a:r>
              <a:rPr lang="en-IN" sz="2400" dirty="0">
                <a:latin typeface="Times New Roman" panose="02020603050405020304" pitchFamily="18" charset="0"/>
                <a:cs typeface="Times New Roman" panose="02020603050405020304" pitchFamily="18" charset="0"/>
              </a:rPr>
              <a:t>Objective</a:t>
            </a:r>
          </a:p>
          <a:p>
            <a:pPr marL="342900" indent="-342900">
              <a:buFont typeface="+mj-lt"/>
              <a:buAutoNum type="arabicPeriod"/>
            </a:pPr>
            <a:r>
              <a:rPr lang="en-IN" sz="2400" dirty="0">
                <a:latin typeface="Times New Roman" panose="02020603050405020304" pitchFamily="18" charset="0"/>
                <a:cs typeface="Times New Roman" panose="02020603050405020304" pitchFamily="18" charset="0"/>
              </a:rPr>
              <a:t>Tools &amp; Languages used</a:t>
            </a:r>
          </a:p>
          <a:p>
            <a:pPr marL="342900" indent="-342900">
              <a:buFont typeface="+mj-lt"/>
              <a:buAutoNum type="arabicPeriod"/>
            </a:pPr>
            <a:r>
              <a:rPr lang="en-IN" sz="2400" dirty="0">
                <a:latin typeface="Times New Roman" panose="02020603050405020304" pitchFamily="18" charset="0"/>
                <a:cs typeface="Times New Roman" panose="02020603050405020304" pitchFamily="18" charset="0"/>
              </a:rPr>
              <a:t>System Requirements</a:t>
            </a:r>
          </a:p>
          <a:p>
            <a:pPr marL="342900" indent="-342900">
              <a:buFont typeface="+mj-lt"/>
              <a:buAutoNum type="arabicPeriod"/>
            </a:pPr>
            <a:r>
              <a:rPr lang="en-IN" sz="2400" dirty="0">
                <a:latin typeface="Times New Roman" panose="02020603050405020304" pitchFamily="18" charset="0"/>
                <a:cs typeface="Times New Roman" panose="02020603050405020304" pitchFamily="18" charset="0"/>
              </a:rPr>
              <a:t>App Flow</a:t>
            </a:r>
          </a:p>
          <a:p>
            <a:pPr marL="342900" indent="-342900">
              <a:buFont typeface="+mj-lt"/>
              <a:buAutoNum type="arabicPeriod"/>
            </a:pPr>
            <a:r>
              <a:rPr lang="en-IN" sz="2400" dirty="0">
                <a:latin typeface="Times New Roman" panose="02020603050405020304" pitchFamily="18" charset="0"/>
                <a:cs typeface="Times New Roman" panose="02020603050405020304" pitchFamily="18" charset="0"/>
              </a:rPr>
              <a:t>E-R Diagram</a:t>
            </a:r>
          </a:p>
          <a:p>
            <a:pPr marL="342900" indent="-342900">
              <a:buFont typeface="+mj-lt"/>
              <a:buAutoNum type="arabicPeriod"/>
            </a:pPr>
            <a:r>
              <a:rPr lang="en-US" sz="2400" i="0" dirty="0">
                <a:latin typeface="Times New Roman" panose="02020603050405020304" pitchFamily="18" charset="0"/>
                <a:cs typeface="Times New Roman" panose="02020603050405020304" pitchFamily="18" charset="0"/>
              </a:rPr>
              <a:t>Features of Employee payroll management</a:t>
            </a:r>
          </a:p>
          <a:p>
            <a:pPr marL="342900" indent="-342900">
              <a:buFont typeface="+mj-lt"/>
              <a:buAutoNum type="arabicPeriod"/>
            </a:pPr>
            <a:r>
              <a:rPr lang="en-IN" sz="2400" dirty="0">
                <a:latin typeface="Times New Roman" panose="02020603050405020304" pitchFamily="18" charset="0"/>
                <a:cs typeface="Times New Roman" panose="02020603050405020304" pitchFamily="18" charset="0"/>
              </a:rPr>
              <a:t>Future scope and improvements</a:t>
            </a:r>
          </a:p>
          <a:p>
            <a:pPr marL="342900" indent="-342900">
              <a:buFont typeface="+mj-lt"/>
              <a:buAutoNum type="arabicPeriod"/>
            </a:pPr>
            <a:r>
              <a:rPr lang="en-IN" sz="2400" i="0" dirty="0">
                <a:latin typeface="Times New Roman" panose="02020603050405020304" pitchFamily="18" charset="0"/>
                <a:cs typeface="Times New Roman" panose="02020603050405020304" pitchFamily="18" charset="0"/>
              </a:rPr>
              <a:t>Conclusion</a:t>
            </a:r>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68CC5D8-8B34-4AA8-9DBC-EA8B475C80DF}"/>
              </a:ext>
            </a:extLst>
          </p:cNvPr>
          <p:cNvPicPr>
            <a:picLocks noChangeAspect="1"/>
          </p:cNvPicPr>
          <p:nvPr/>
        </p:nvPicPr>
        <p:blipFill>
          <a:blip r:embed="rId2"/>
          <a:stretch>
            <a:fillRect/>
          </a:stretch>
        </p:blipFill>
        <p:spPr>
          <a:xfrm>
            <a:off x="139546" y="1205259"/>
            <a:ext cx="4587199" cy="5513295"/>
          </a:xfrm>
          <a:prstGeom prst="rect">
            <a:avLst/>
          </a:prstGeom>
          <a:ln>
            <a:noFill/>
          </a:ln>
          <a:effectLst>
            <a:softEdge rad="112500"/>
          </a:effectLst>
        </p:spPr>
      </p:pic>
    </p:spTree>
    <p:extLst>
      <p:ext uri="{BB962C8B-B14F-4D97-AF65-F5344CB8AC3E}">
        <p14:creationId xmlns:p14="http://schemas.microsoft.com/office/powerpoint/2010/main" val="98308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4716-0EAE-4A99-96FB-DDDBD96EC782}"/>
              </a:ext>
            </a:extLst>
          </p:cNvPr>
          <p:cNvSpPr>
            <a:spLocks noGrp="1"/>
          </p:cNvSpPr>
          <p:nvPr>
            <p:ph type="title"/>
          </p:nvPr>
        </p:nvSpPr>
        <p:spPr>
          <a:xfrm>
            <a:off x="2307100" y="345714"/>
            <a:ext cx="7357405" cy="1004784"/>
          </a:xfrm>
        </p:spPr>
        <p:txBody>
          <a:bodyPr>
            <a:normAutofit/>
          </a:bodyPr>
          <a:lstStyle/>
          <a:p>
            <a:r>
              <a:rPr lang="en-IN" sz="4000" b="1" dirty="0">
                <a:latin typeface="Times New Roman" panose="02020603050405020304" pitchFamily="18" charset="0"/>
                <a:cs typeface="Times New Roman" panose="02020603050405020304" pitchFamily="18" charset="0"/>
              </a:rPr>
              <a:t>Objective</a:t>
            </a:r>
            <a:endParaRPr lang="en-IN" sz="4000" dirty="0"/>
          </a:p>
        </p:txBody>
      </p:sp>
      <p:sp>
        <p:nvSpPr>
          <p:cNvPr id="3" name="Content Placeholder 2">
            <a:extLst>
              <a:ext uri="{FF2B5EF4-FFF2-40B4-BE49-F238E27FC236}">
                <a16:creationId xmlns:a16="http://schemas.microsoft.com/office/drawing/2014/main" id="{951808D6-4A27-4068-BE00-B5424FF9DE3F}"/>
              </a:ext>
            </a:extLst>
          </p:cNvPr>
          <p:cNvSpPr>
            <a:spLocks noGrp="1"/>
          </p:cNvSpPr>
          <p:nvPr>
            <p:ph idx="1"/>
          </p:nvPr>
        </p:nvSpPr>
        <p:spPr>
          <a:xfrm>
            <a:off x="506437" y="1702191"/>
            <a:ext cx="11324492" cy="4810095"/>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The main objective of the  Employee Payroll Management System is  to</a:t>
            </a:r>
            <a:r>
              <a:rPr lang="en-US" sz="2400" b="1" dirty="0">
                <a:latin typeface="Times New Roman" panose="02020603050405020304" pitchFamily="18" charset="0"/>
                <a:cs typeface="Times New Roman" panose="02020603050405020304" pitchFamily="18" charset="0"/>
              </a:rPr>
              <a:t> automate and streamline micro tasks such that the HR team has time to focus on the macro tasks.</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One don’t have to worry about handling, managing and creating </a:t>
            </a:r>
            <a:r>
              <a:rPr lang="en-US" sz="2400" dirty="0" err="1">
                <a:latin typeface="Times New Roman" panose="02020603050405020304" pitchFamily="18" charset="0"/>
                <a:cs typeface="Times New Roman" panose="02020603050405020304" pitchFamily="18" charset="0"/>
              </a:rPr>
              <a:t>payslips</a:t>
            </a:r>
            <a:r>
              <a:rPr lang="en-US" sz="24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Attendance, Work Schedule, Time Sheets etc..</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manages and stores  all the personal information off Admin, Employees.</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project is totally built at administrative end and thus only the administrator is guaranteed the access.</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Practically : The system is quite stable and can be operated by the Employees with average intelligence.</a:t>
            </a:r>
          </a:p>
          <a:p>
            <a:pPr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Efficiency : We tried to involve accuracy, timeliness and comprehensiveness of system output</a:t>
            </a:r>
            <a:endParaRPr lang="en-IN" sz="2400" dirty="0"/>
          </a:p>
        </p:txBody>
      </p:sp>
    </p:spTree>
    <p:extLst>
      <p:ext uri="{BB962C8B-B14F-4D97-AF65-F5344CB8AC3E}">
        <p14:creationId xmlns:p14="http://schemas.microsoft.com/office/powerpoint/2010/main" val="403852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78117-D984-4361-BFAB-6F1D9FB4F597}"/>
              </a:ext>
            </a:extLst>
          </p:cNvPr>
          <p:cNvSpPr>
            <a:spLocks noGrp="1"/>
          </p:cNvSpPr>
          <p:nvPr>
            <p:ph type="title"/>
          </p:nvPr>
        </p:nvSpPr>
        <p:spPr>
          <a:xfrm>
            <a:off x="2231136" y="261308"/>
            <a:ext cx="7729728" cy="1188720"/>
          </a:xfrm>
        </p:spPr>
        <p:txBody>
          <a:bodyPr>
            <a:noAutofit/>
          </a:bodyPr>
          <a:lstStyle/>
          <a:p>
            <a:r>
              <a:rPr lang="en-IN" sz="4000" b="1" i="0" dirty="0">
                <a:latin typeface="Times New Roman" panose="02020603050405020304" pitchFamily="18" charset="0"/>
                <a:cs typeface="Times New Roman" panose="02020603050405020304" pitchFamily="18" charset="0"/>
              </a:rPr>
              <a:t>Tools &amp; Languages used</a:t>
            </a:r>
            <a:endParaRPr lang="en-IN" sz="4000" dirty="0"/>
          </a:p>
        </p:txBody>
      </p:sp>
      <p:sp>
        <p:nvSpPr>
          <p:cNvPr id="5" name="Content Placeholder 4">
            <a:extLst>
              <a:ext uri="{FF2B5EF4-FFF2-40B4-BE49-F238E27FC236}">
                <a16:creationId xmlns:a16="http://schemas.microsoft.com/office/drawing/2014/main" id="{6609211B-5276-4832-BDE1-674D2AC87569}"/>
              </a:ext>
            </a:extLst>
          </p:cNvPr>
          <p:cNvSpPr>
            <a:spLocks noGrp="1"/>
          </p:cNvSpPr>
          <p:nvPr>
            <p:ph sz="half" idx="1"/>
          </p:nvPr>
        </p:nvSpPr>
        <p:spPr>
          <a:xfrm>
            <a:off x="604912" y="1744394"/>
            <a:ext cx="5248772" cy="2743200"/>
          </a:xfrm>
        </p:spPr>
        <p:txBody>
          <a:bodyPr/>
          <a:lstStyle/>
          <a:p>
            <a:pPr marL="0" indent="0">
              <a:buNone/>
            </a:pPr>
            <a:r>
              <a:rPr lang="en-IN" sz="2000" b="1" dirty="0">
                <a:latin typeface="Times New Roman" panose="02020603050405020304" pitchFamily="18" charset="0"/>
                <a:cs typeface="Times New Roman" panose="02020603050405020304" pitchFamily="18" charset="0"/>
              </a:rPr>
              <a:t>Front End</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Angular</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HTML</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CSS</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BOOTSTRAP</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Visual Studio</a:t>
            </a:r>
          </a:p>
          <a:p>
            <a:endParaRPr lang="en-IN" dirty="0"/>
          </a:p>
        </p:txBody>
      </p:sp>
      <p:sp>
        <p:nvSpPr>
          <p:cNvPr id="6" name="Content Placeholder 5">
            <a:extLst>
              <a:ext uri="{FF2B5EF4-FFF2-40B4-BE49-F238E27FC236}">
                <a16:creationId xmlns:a16="http://schemas.microsoft.com/office/drawing/2014/main" id="{BEC2054C-0EAF-49BD-B20E-5089E9D48CEF}"/>
              </a:ext>
            </a:extLst>
          </p:cNvPr>
          <p:cNvSpPr>
            <a:spLocks noGrp="1"/>
          </p:cNvSpPr>
          <p:nvPr>
            <p:ph sz="half" idx="2"/>
          </p:nvPr>
        </p:nvSpPr>
        <p:spPr>
          <a:xfrm>
            <a:off x="6338315" y="1744394"/>
            <a:ext cx="5248772" cy="2264898"/>
          </a:xfrm>
        </p:spPr>
        <p:txBody>
          <a:bodyPr/>
          <a:lstStyle/>
          <a:p>
            <a:pPr marL="0" indent="0">
              <a:buNone/>
            </a:pPr>
            <a:r>
              <a:rPr lang="en-IN" sz="2000" b="1" dirty="0">
                <a:latin typeface="Times New Roman" panose="02020603050405020304" pitchFamily="18" charset="0"/>
                <a:cs typeface="Times New Roman" panose="02020603050405020304" pitchFamily="18" charset="0"/>
              </a:rPr>
              <a:t>Back End</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Spring Tool Suite</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MySQL</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Hibernate</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Postman</a:t>
            </a:r>
          </a:p>
          <a:p>
            <a:endParaRPr lang="en-IN" dirty="0"/>
          </a:p>
        </p:txBody>
      </p:sp>
      <p:pic>
        <p:nvPicPr>
          <p:cNvPr id="7" name="Picture 6">
            <a:extLst>
              <a:ext uri="{FF2B5EF4-FFF2-40B4-BE49-F238E27FC236}">
                <a16:creationId xmlns:a16="http://schemas.microsoft.com/office/drawing/2014/main" id="{2351FE64-3D7C-4273-B65B-ECC6C703E0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9013" y="5015016"/>
            <a:ext cx="1118220" cy="1433001"/>
          </a:xfrm>
          <a:prstGeom prst="rect">
            <a:avLst/>
          </a:prstGeom>
        </p:spPr>
      </p:pic>
      <p:pic>
        <p:nvPicPr>
          <p:cNvPr id="8" name="Picture 7">
            <a:extLst>
              <a:ext uri="{FF2B5EF4-FFF2-40B4-BE49-F238E27FC236}">
                <a16:creationId xmlns:a16="http://schemas.microsoft.com/office/drawing/2014/main" id="{75C45379-EB3C-43D6-BFEC-43C1075003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1667" y="5015016"/>
            <a:ext cx="2995468" cy="1519456"/>
          </a:xfrm>
          <a:prstGeom prst="rect">
            <a:avLst/>
          </a:prstGeom>
        </p:spPr>
      </p:pic>
      <p:pic>
        <p:nvPicPr>
          <p:cNvPr id="9" name="Picture 8" descr="vscode&#10;">
            <a:extLst>
              <a:ext uri="{FF2B5EF4-FFF2-40B4-BE49-F238E27FC236}">
                <a16:creationId xmlns:a16="http://schemas.microsoft.com/office/drawing/2014/main" id="{063D5912-7901-4F12-89C5-E533864EB7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1431" y="5111486"/>
            <a:ext cx="1030554" cy="1155005"/>
          </a:xfrm>
          <a:prstGeom prst="rect">
            <a:avLst/>
          </a:prstGeom>
        </p:spPr>
      </p:pic>
      <p:pic>
        <p:nvPicPr>
          <p:cNvPr id="10" name="Picture 9">
            <a:extLst>
              <a:ext uri="{FF2B5EF4-FFF2-40B4-BE49-F238E27FC236}">
                <a16:creationId xmlns:a16="http://schemas.microsoft.com/office/drawing/2014/main" id="{3AA5FD93-78C7-49CC-A624-2724FB9CAD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7365" y="1732820"/>
            <a:ext cx="1778269" cy="1325564"/>
          </a:xfrm>
          <a:prstGeom prst="rect">
            <a:avLst/>
          </a:prstGeom>
        </p:spPr>
      </p:pic>
      <p:pic>
        <p:nvPicPr>
          <p:cNvPr id="11" name="Picture 10">
            <a:extLst>
              <a:ext uri="{FF2B5EF4-FFF2-40B4-BE49-F238E27FC236}">
                <a16:creationId xmlns:a16="http://schemas.microsoft.com/office/drawing/2014/main" id="{4887AFD1-F4AC-4666-87DE-FECE8B6EF8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0864" y="499052"/>
            <a:ext cx="2231136" cy="950976"/>
          </a:xfrm>
          <a:prstGeom prst="rect">
            <a:avLst/>
          </a:prstGeom>
        </p:spPr>
      </p:pic>
      <p:pic>
        <p:nvPicPr>
          <p:cNvPr id="12" name="Picture 11">
            <a:extLst>
              <a:ext uri="{FF2B5EF4-FFF2-40B4-BE49-F238E27FC236}">
                <a16:creationId xmlns:a16="http://schemas.microsoft.com/office/drawing/2014/main" id="{D81F4563-96DE-46F9-BBD0-E111F91D6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43199" y="3630789"/>
            <a:ext cx="3128519" cy="654004"/>
          </a:xfrm>
          <a:prstGeom prst="rect">
            <a:avLst/>
          </a:prstGeom>
        </p:spPr>
      </p:pic>
      <p:pic>
        <p:nvPicPr>
          <p:cNvPr id="13" name="Picture 12">
            <a:extLst>
              <a:ext uri="{FF2B5EF4-FFF2-40B4-BE49-F238E27FC236}">
                <a16:creationId xmlns:a16="http://schemas.microsoft.com/office/drawing/2014/main" id="{D3E3B82A-3ED0-450B-9943-90EB27AC77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66973" y="4562416"/>
            <a:ext cx="1763700" cy="1972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907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6BC60-7431-4829-8627-21EDD18FB815}"/>
              </a:ext>
            </a:extLst>
          </p:cNvPr>
          <p:cNvSpPr>
            <a:spLocks noGrp="1"/>
          </p:cNvSpPr>
          <p:nvPr>
            <p:ph type="title"/>
          </p:nvPr>
        </p:nvSpPr>
        <p:spPr>
          <a:xfrm>
            <a:off x="2231136" y="331646"/>
            <a:ext cx="7729728" cy="1188720"/>
          </a:xfrm>
        </p:spPr>
        <p:txBody>
          <a:bodyPr>
            <a:normAutofit/>
          </a:bodyPr>
          <a:lstStyle/>
          <a:p>
            <a:r>
              <a:rPr lang="en-IN" sz="4000" b="1" i="0" dirty="0">
                <a:latin typeface="Times New Roman" panose="02020603050405020304" pitchFamily="18" charset="0"/>
                <a:cs typeface="Times New Roman" panose="02020603050405020304" pitchFamily="18" charset="0"/>
              </a:rPr>
              <a:t>System Requirements</a:t>
            </a:r>
            <a:endParaRPr lang="en-IN" sz="4000" dirty="0"/>
          </a:p>
        </p:txBody>
      </p:sp>
      <p:sp>
        <p:nvSpPr>
          <p:cNvPr id="6" name="Content Placeholder 5">
            <a:extLst>
              <a:ext uri="{FF2B5EF4-FFF2-40B4-BE49-F238E27FC236}">
                <a16:creationId xmlns:a16="http://schemas.microsoft.com/office/drawing/2014/main" id="{E6EC3AC6-49F8-4E51-955B-044A5822279B}"/>
              </a:ext>
            </a:extLst>
          </p:cNvPr>
          <p:cNvSpPr>
            <a:spLocks noGrp="1"/>
          </p:cNvSpPr>
          <p:nvPr>
            <p:ph idx="1"/>
          </p:nvPr>
        </p:nvSpPr>
        <p:spPr>
          <a:xfrm>
            <a:off x="1491175" y="1871004"/>
            <a:ext cx="9312813" cy="3869024"/>
          </a:xfrm>
        </p:spPr>
        <p:txBody>
          <a:bodyPr>
            <a:normAutofit lnSpcReduction="10000"/>
          </a:bodyPr>
          <a:lstStyle/>
          <a:p>
            <a:pPr marL="0" indent="0" algn="l">
              <a:lnSpc>
                <a:spcPct val="150000"/>
              </a:lnSpc>
              <a:buNone/>
            </a:pPr>
            <a:r>
              <a:rPr lang="en-GB" sz="2400" dirty="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The Basic System Requirements for Running this project are listed below:</a:t>
            </a:r>
          </a:p>
          <a:p>
            <a:pPr algn="l">
              <a:lnSpc>
                <a:spcPct val="150000"/>
              </a:lnSpc>
              <a:buFont typeface="Wingdings" panose="05000000000000000000" pitchFamily="2" charset="2"/>
              <a:buChar char="§"/>
            </a:pPr>
            <a:r>
              <a:rPr lang="en-GB" sz="2400" dirty="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Angular, STS, Postman and MySQL to be installed to the system</a:t>
            </a:r>
          </a:p>
          <a:p>
            <a:pPr algn="l">
              <a:lnSpc>
                <a:spcPct val="150000"/>
              </a:lnSpc>
              <a:buFont typeface="Wingdings" panose="05000000000000000000" pitchFamily="2" charset="2"/>
              <a:buChar char="§"/>
            </a:pPr>
            <a:r>
              <a:rPr lang="en-GB" sz="2400" dirty="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572 MB Random Access Memory</a:t>
            </a:r>
          </a:p>
          <a:p>
            <a:pPr algn="l">
              <a:lnSpc>
                <a:spcPct val="150000"/>
              </a:lnSpc>
              <a:buFont typeface="Wingdings" panose="05000000000000000000" pitchFamily="2" charset="2"/>
              <a:buChar char="§"/>
            </a:pPr>
            <a:r>
              <a:rPr lang="en-GB" sz="2400" dirty="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200 MB of Free Space on Hard Disk</a:t>
            </a:r>
          </a:p>
          <a:p>
            <a:pPr algn="l">
              <a:lnSpc>
                <a:spcPct val="150000"/>
              </a:lnSpc>
              <a:buFont typeface="Wingdings" panose="05000000000000000000" pitchFamily="2" charset="2"/>
              <a:buChar char="§"/>
            </a:pPr>
            <a:r>
              <a:rPr lang="en-GB" sz="2400" dirty="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Microsoft Windows XP or Linux or Equivalent OS</a:t>
            </a:r>
          </a:p>
          <a:p>
            <a:pPr algn="l">
              <a:lnSpc>
                <a:spcPct val="150000"/>
              </a:lnSpc>
              <a:buFont typeface="Wingdings" panose="05000000000000000000" pitchFamily="2" charset="2"/>
              <a:buChar char="§"/>
            </a:pPr>
            <a:r>
              <a:rPr lang="en-GB" sz="2400" dirty="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Web Browser</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4117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B616-A5B2-4876-B9B2-E288EC1A987A}"/>
              </a:ext>
            </a:extLst>
          </p:cNvPr>
          <p:cNvSpPr>
            <a:spLocks noGrp="1"/>
          </p:cNvSpPr>
          <p:nvPr>
            <p:ph type="title"/>
          </p:nvPr>
        </p:nvSpPr>
        <p:spPr>
          <a:xfrm>
            <a:off x="2231136" y="399916"/>
            <a:ext cx="7729728" cy="917896"/>
          </a:xfrm>
        </p:spPr>
        <p:txBody>
          <a:bodyPr>
            <a:normAutofit/>
          </a:bodyPr>
          <a:lstStyle/>
          <a:p>
            <a:r>
              <a:rPr lang="en-IN" sz="4000" b="1" i="0" dirty="0">
                <a:latin typeface="Times New Roman" panose="02020603050405020304" pitchFamily="18" charset="0"/>
                <a:cs typeface="Times New Roman" panose="02020603050405020304" pitchFamily="18" charset="0"/>
              </a:rPr>
              <a:t>App Flow</a:t>
            </a:r>
            <a:endParaRPr lang="en-IN" sz="4000" dirty="0"/>
          </a:p>
        </p:txBody>
      </p:sp>
      <p:pic>
        <p:nvPicPr>
          <p:cNvPr id="6" name="Content Placeholder 5">
            <a:extLst>
              <a:ext uri="{FF2B5EF4-FFF2-40B4-BE49-F238E27FC236}">
                <a16:creationId xmlns:a16="http://schemas.microsoft.com/office/drawing/2014/main" id="{D4604D25-CA6A-4285-9D64-0C702910EC7A}"/>
              </a:ext>
            </a:extLst>
          </p:cNvPr>
          <p:cNvPicPr>
            <a:picLocks noGrp="1" noChangeAspect="1"/>
          </p:cNvPicPr>
          <p:nvPr>
            <p:ph idx="1"/>
          </p:nvPr>
        </p:nvPicPr>
        <p:blipFill>
          <a:blip r:embed="rId2"/>
          <a:stretch>
            <a:fillRect/>
          </a:stretch>
        </p:blipFill>
        <p:spPr>
          <a:xfrm>
            <a:off x="2231136" y="1438835"/>
            <a:ext cx="7729728" cy="53250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3623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FD28-6131-4E20-B83A-A0C572A7CC5A}"/>
              </a:ext>
            </a:extLst>
          </p:cNvPr>
          <p:cNvSpPr>
            <a:spLocks noGrp="1"/>
          </p:cNvSpPr>
          <p:nvPr>
            <p:ph type="title"/>
          </p:nvPr>
        </p:nvSpPr>
        <p:spPr>
          <a:xfrm>
            <a:off x="10040" y="144421"/>
            <a:ext cx="4306466" cy="1188720"/>
          </a:xfrm>
        </p:spPr>
        <p:txBody>
          <a:bodyPr>
            <a:normAutofit/>
          </a:bodyPr>
          <a:lstStyle/>
          <a:p>
            <a:r>
              <a:rPr lang="en-IN" sz="4000" b="1" i="0" dirty="0">
                <a:latin typeface="Times New Roman" panose="02020603050405020304" pitchFamily="18" charset="0"/>
                <a:cs typeface="Times New Roman" panose="02020603050405020304" pitchFamily="18" charset="0"/>
              </a:rPr>
              <a:t>E-R Diagram</a:t>
            </a:r>
            <a:endParaRPr lang="en-IN" sz="4000" dirty="0"/>
          </a:p>
        </p:txBody>
      </p:sp>
      <p:pic>
        <p:nvPicPr>
          <p:cNvPr id="4" name="Content Placeholder 3">
            <a:extLst>
              <a:ext uri="{FF2B5EF4-FFF2-40B4-BE49-F238E27FC236}">
                <a16:creationId xmlns:a16="http://schemas.microsoft.com/office/drawing/2014/main" id="{F5C43810-54FE-4AF8-A7DB-9DCBE6E628D5}"/>
              </a:ext>
            </a:extLst>
          </p:cNvPr>
          <p:cNvPicPr>
            <a:picLocks noGrp="1" noChangeAspect="1"/>
          </p:cNvPicPr>
          <p:nvPr>
            <p:ph idx="1"/>
          </p:nvPr>
        </p:nvPicPr>
        <p:blipFill>
          <a:blip r:embed="rId2"/>
          <a:stretch>
            <a:fillRect/>
          </a:stretch>
        </p:blipFill>
        <p:spPr>
          <a:xfrm>
            <a:off x="4489125" y="0"/>
            <a:ext cx="7586334" cy="6578600"/>
          </a:xfrm>
          <a:prstGeom prst="rect">
            <a:avLst/>
          </a:prstGeom>
          <a:ln>
            <a:noFill/>
          </a:ln>
          <a:effectLst>
            <a:softEdge rad="112500"/>
          </a:effectLst>
        </p:spPr>
      </p:pic>
    </p:spTree>
    <p:extLst>
      <p:ext uri="{BB962C8B-B14F-4D97-AF65-F5344CB8AC3E}">
        <p14:creationId xmlns:p14="http://schemas.microsoft.com/office/powerpoint/2010/main" val="4097642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8CB0-F25D-4B13-A8EF-BCA62706B6B9}"/>
              </a:ext>
            </a:extLst>
          </p:cNvPr>
          <p:cNvSpPr>
            <a:spLocks noGrp="1"/>
          </p:cNvSpPr>
          <p:nvPr>
            <p:ph type="title"/>
          </p:nvPr>
        </p:nvSpPr>
        <p:spPr>
          <a:xfrm>
            <a:off x="376517" y="265445"/>
            <a:ext cx="11483789" cy="1188720"/>
          </a:xfrm>
        </p:spPr>
        <p:txBody>
          <a:bodyPr>
            <a:noAutofit/>
          </a:bodyPr>
          <a:lstStyle/>
          <a:p>
            <a:r>
              <a:rPr lang="en-US" sz="4000" b="1" i="0" dirty="0">
                <a:latin typeface="Times New Roman" panose="02020603050405020304" pitchFamily="18" charset="0"/>
                <a:cs typeface="Times New Roman" panose="02020603050405020304" pitchFamily="18" charset="0"/>
              </a:rPr>
              <a:t>Features of Employee payroll management</a:t>
            </a:r>
            <a:endParaRPr lang="en-IN" sz="4000" dirty="0"/>
          </a:p>
        </p:txBody>
      </p:sp>
      <p:sp>
        <p:nvSpPr>
          <p:cNvPr id="3" name="Content Placeholder 2">
            <a:extLst>
              <a:ext uri="{FF2B5EF4-FFF2-40B4-BE49-F238E27FC236}">
                <a16:creationId xmlns:a16="http://schemas.microsoft.com/office/drawing/2014/main" id="{EB6FB43E-9AFF-4180-B2E7-DFA6787AC7AA}"/>
              </a:ext>
            </a:extLst>
          </p:cNvPr>
          <p:cNvSpPr>
            <a:spLocks noGrp="1"/>
          </p:cNvSpPr>
          <p:nvPr>
            <p:ph idx="1"/>
          </p:nvPr>
        </p:nvSpPr>
        <p:spPr>
          <a:xfrm>
            <a:off x="376517" y="1627094"/>
            <a:ext cx="11483789" cy="4112933"/>
          </a:xfrm>
        </p:spPr>
        <p:txBody>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Easy to use.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It is completely secure.</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It is completely controlled by admin.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This system is easily compatible with most of the web browsers.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It is very interactive and saves time.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Reduces paper works.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Calculations are automated so it is highly accurate.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Admin can view all the records whenever necessary with ease.</a:t>
            </a:r>
            <a:endParaRPr lang="en-IN" sz="2000" dirty="0">
              <a:latin typeface="Times New Roman" panose="02020603050405020304" pitchFamily="18" charset="0"/>
              <a:cs typeface="Times New Roman" panose="02020603050405020304" pitchFamily="18" charset="0"/>
            </a:endParaRPr>
          </a:p>
          <a:p>
            <a:endParaRPr lang="en-IN" dirty="0"/>
          </a:p>
        </p:txBody>
      </p:sp>
      <p:pic>
        <p:nvPicPr>
          <p:cNvPr id="18" name="Picture 17">
            <a:extLst>
              <a:ext uri="{FF2B5EF4-FFF2-40B4-BE49-F238E27FC236}">
                <a16:creationId xmlns:a16="http://schemas.microsoft.com/office/drawing/2014/main" id="{C7FB3591-5C0D-4D27-BE1D-75E86A62492A}"/>
              </a:ext>
            </a:extLst>
          </p:cNvPr>
          <p:cNvPicPr>
            <a:picLocks noChangeAspect="1"/>
          </p:cNvPicPr>
          <p:nvPr/>
        </p:nvPicPr>
        <p:blipFill>
          <a:blip r:embed="rId2"/>
          <a:stretch>
            <a:fillRect/>
          </a:stretch>
        </p:blipFill>
        <p:spPr>
          <a:xfrm>
            <a:off x="9127605" y="4266747"/>
            <a:ext cx="1816765" cy="1152244"/>
          </a:xfrm>
          <a:prstGeom prst="rect">
            <a:avLst/>
          </a:prstGeom>
        </p:spPr>
      </p:pic>
      <p:pic>
        <p:nvPicPr>
          <p:cNvPr id="19" name="Picture 18">
            <a:extLst>
              <a:ext uri="{FF2B5EF4-FFF2-40B4-BE49-F238E27FC236}">
                <a16:creationId xmlns:a16="http://schemas.microsoft.com/office/drawing/2014/main" id="{F00AB3D2-1EAA-44F6-B587-E350AD8D9B05}"/>
              </a:ext>
            </a:extLst>
          </p:cNvPr>
          <p:cNvPicPr>
            <a:picLocks noChangeAspect="1"/>
          </p:cNvPicPr>
          <p:nvPr/>
        </p:nvPicPr>
        <p:blipFill>
          <a:blip r:embed="rId3"/>
          <a:stretch>
            <a:fillRect/>
          </a:stretch>
        </p:blipFill>
        <p:spPr>
          <a:xfrm>
            <a:off x="8335869" y="2488642"/>
            <a:ext cx="1194920" cy="1457070"/>
          </a:xfrm>
          <a:prstGeom prst="rect">
            <a:avLst/>
          </a:prstGeom>
        </p:spPr>
      </p:pic>
      <p:pic>
        <p:nvPicPr>
          <p:cNvPr id="20" name="Picture 19">
            <a:extLst>
              <a:ext uri="{FF2B5EF4-FFF2-40B4-BE49-F238E27FC236}">
                <a16:creationId xmlns:a16="http://schemas.microsoft.com/office/drawing/2014/main" id="{197613D0-CC4A-493B-A379-1CBD9A6A30FF}"/>
              </a:ext>
            </a:extLst>
          </p:cNvPr>
          <p:cNvPicPr>
            <a:picLocks noChangeAspect="1"/>
          </p:cNvPicPr>
          <p:nvPr/>
        </p:nvPicPr>
        <p:blipFill>
          <a:blip r:embed="rId4"/>
          <a:stretch>
            <a:fillRect/>
          </a:stretch>
        </p:blipFill>
        <p:spPr>
          <a:xfrm>
            <a:off x="9923221" y="1454165"/>
            <a:ext cx="1665553" cy="1665553"/>
          </a:xfrm>
          <a:prstGeom prst="rect">
            <a:avLst/>
          </a:prstGeom>
        </p:spPr>
      </p:pic>
    </p:spTree>
    <p:extLst>
      <p:ext uri="{BB962C8B-B14F-4D97-AF65-F5344CB8AC3E}">
        <p14:creationId xmlns:p14="http://schemas.microsoft.com/office/powerpoint/2010/main" val="95430062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Organic</Template>
  <TotalTime>116</TotalTime>
  <Words>641</Words>
  <Application>Microsoft Office PowerPoint</Application>
  <PresentationFormat>Widescreen</PresentationFormat>
  <Paragraphs>94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Gill Sans MT</vt:lpstr>
      <vt:lpstr>Times New Roman</vt:lpstr>
      <vt:lpstr>Wingdings</vt:lpstr>
      <vt:lpstr>Parcel</vt:lpstr>
      <vt:lpstr>Employee Payroll Management</vt:lpstr>
      <vt:lpstr>Bibliography</vt:lpstr>
      <vt:lpstr>Contents</vt:lpstr>
      <vt:lpstr>Objective</vt:lpstr>
      <vt:lpstr>Tools &amp; Languages used</vt:lpstr>
      <vt:lpstr>System Requirements</vt:lpstr>
      <vt:lpstr>App Flow</vt:lpstr>
      <vt:lpstr>E-R Diagram</vt:lpstr>
      <vt:lpstr>Features of Employee payroll management</vt:lpstr>
      <vt:lpstr>Output Screenshot</vt:lpstr>
      <vt:lpstr>Output Screenshot</vt:lpstr>
      <vt:lpstr>Output Screenshot</vt:lpstr>
      <vt:lpstr>Output Screenshot</vt:lpstr>
      <vt:lpstr>Output Screenshot</vt:lpstr>
      <vt:lpstr>Output Screenshot</vt:lpstr>
      <vt:lpstr>Output Screenshot</vt:lpstr>
      <vt:lpstr>Output Screenshot</vt:lpstr>
      <vt:lpstr>Future scope and improvements</vt:lpstr>
      <vt:lpstr>Conclusion</vt:lpstr>
      <vt:lpstr>ThanK-YOU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Payroll Management</dc:title>
  <dc:creator>Ashwini DS</dc:creator>
  <cp:lastModifiedBy>Ashwini DS</cp:lastModifiedBy>
  <cp:revision>1</cp:revision>
  <dcterms:created xsi:type="dcterms:W3CDTF">2022-03-28T03:51:58Z</dcterms:created>
  <dcterms:modified xsi:type="dcterms:W3CDTF">2022-03-28T05:48:23Z</dcterms:modified>
</cp:coreProperties>
</file>